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2"/>
  </p:notesMasterIdLst>
  <p:handoutMasterIdLst>
    <p:handoutMasterId r:id="rId33"/>
  </p:handoutMasterIdLst>
  <p:sldIdLst>
    <p:sldId id="258" r:id="rId2"/>
    <p:sldId id="260" r:id="rId3"/>
    <p:sldId id="262" r:id="rId4"/>
    <p:sldId id="287" r:id="rId5"/>
    <p:sldId id="270" r:id="rId6"/>
    <p:sldId id="303" r:id="rId7"/>
    <p:sldId id="308" r:id="rId8"/>
    <p:sldId id="265" r:id="rId9"/>
    <p:sldId id="266" r:id="rId10"/>
    <p:sldId id="269" r:id="rId11"/>
    <p:sldId id="284" r:id="rId12"/>
    <p:sldId id="291" r:id="rId13"/>
    <p:sldId id="268" r:id="rId14"/>
    <p:sldId id="290" r:id="rId15"/>
    <p:sldId id="309" r:id="rId16"/>
    <p:sldId id="310" r:id="rId17"/>
    <p:sldId id="311" r:id="rId18"/>
    <p:sldId id="312" r:id="rId19"/>
    <p:sldId id="292" r:id="rId20"/>
    <p:sldId id="299" r:id="rId21"/>
    <p:sldId id="306" r:id="rId22"/>
    <p:sldId id="272" r:id="rId23"/>
    <p:sldId id="295" r:id="rId24"/>
    <p:sldId id="273" r:id="rId25"/>
    <p:sldId id="307" r:id="rId26"/>
    <p:sldId id="278" r:id="rId27"/>
    <p:sldId id="300" r:id="rId28"/>
    <p:sldId id="296" r:id="rId29"/>
    <p:sldId id="301" r:id="rId30"/>
    <p:sldId id="29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86" autoAdjust="0"/>
    <p:restoredTop sz="94660"/>
  </p:normalViewPr>
  <p:slideViewPr>
    <p:cSldViewPr snapToGrid="0">
      <p:cViewPr varScale="1">
        <p:scale>
          <a:sx n="63" d="100"/>
          <a:sy n="63" d="100"/>
        </p:scale>
        <p:origin x="676" y="56"/>
      </p:cViewPr>
      <p:guideLst/>
    </p:cSldViewPr>
  </p:slideViewPr>
  <p:notesTextViewPr>
    <p:cViewPr>
      <p:scale>
        <a:sx n="1" d="1"/>
        <a:sy n="1" d="1"/>
      </p:scale>
      <p:origin x="0" y="0"/>
    </p:cViewPr>
  </p:notesTextViewPr>
  <p:notesViewPr>
    <p:cSldViewPr snapToGrid="0">
      <p:cViewPr varScale="1">
        <p:scale>
          <a:sx n="57" d="100"/>
          <a:sy n="57" d="100"/>
        </p:scale>
        <p:origin x="283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454C4C-E4B5-4516-82E1-2CDAAB636599}"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8CE2C9AC-C040-4CD4-8F98-919243A1562F}">
      <dgm:prSet/>
      <dgm:spPr/>
      <dgm:t>
        <a:bodyPr/>
        <a:lstStyle/>
        <a:p>
          <a:r>
            <a:rPr lang="en-US" b="1"/>
            <a:t>Model Performance:</a:t>
          </a:r>
          <a:br>
            <a:rPr lang="en-US"/>
          </a:br>
          <a:r>
            <a:rPr lang="en-US"/>
            <a:t>Among all models, </a:t>
          </a:r>
          <a:r>
            <a:rPr lang="en-US" b="1"/>
            <a:t>CNN (98.41%)</a:t>
          </a:r>
          <a:r>
            <a:rPr lang="en-US"/>
            <a:t> and </a:t>
          </a:r>
          <a:r>
            <a:rPr lang="en-US" b="1"/>
            <a:t>GRU-CNN (98.08%)</a:t>
          </a:r>
          <a:r>
            <a:rPr lang="en-US"/>
            <a:t> achieved the highest accuracy, outperforming other architectures such as BiLSTM (95.62%), LSTM, GRU, Transformer, and MLP.</a:t>
          </a:r>
        </a:p>
      </dgm:t>
    </dgm:pt>
    <dgm:pt modelId="{EEF6C29C-5A61-4BCC-8E8F-45F3FFB10ACD}" type="parTrans" cxnId="{86AAF068-A27D-4BE8-A03C-82CF1D5CBE49}">
      <dgm:prSet/>
      <dgm:spPr/>
      <dgm:t>
        <a:bodyPr/>
        <a:lstStyle/>
        <a:p>
          <a:endParaRPr lang="en-US"/>
        </a:p>
      </dgm:t>
    </dgm:pt>
    <dgm:pt modelId="{D9ADB770-2B42-47EB-BFC0-A3E62BDDFFC1}" type="sibTrans" cxnId="{86AAF068-A27D-4BE8-A03C-82CF1D5CBE49}">
      <dgm:prSet/>
      <dgm:spPr/>
      <dgm:t>
        <a:bodyPr/>
        <a:lstStyle/>
        <a:p>
          <a:endParaRPr lang="en-US"/>
        </a:p>
      </dgm:t>
    </dgm:pt>
    <dgm:pt modelId="{4CA1DAAC-22D9-46D8-BE4C-DF2072BBB5B4}">
      <dgm:prSet/>
      <dgm:spPr/>
      <dgm:t>
        <a:bodyPr/>
        <a:lstStyle/>
        <a:p>
          <a:r>
            <a:rPr lang="en-US" b="1" dirty="0"/>
            <a:t>Learning Behavior Analysis:</a:t>
          </a:r>
          <a:br>
            <a:rPr lang="en-US" dirty="0"/>
          </a:br>
          <a:r>
            <a:rPr lang="en-US" dirty="0"/>
            <a:t>Training and testing loss curves showed that </a:t>
          </a:r>
          <a:r>
            <a:rPr lang="en-US" b="1" dirty="0"/>
            <a:t>GRU-CNN</a:t>
          </a:r>
          <a:r>
            <a:rPr lang="en-US" dirty="0"/>
            <a:t> demonstrated stable convergence and minimal overfitting, proving its robustness for sequential educational data.</a:t>
          </a:r>
        </a:p>
      </dgm:t>
    </dgm:pt>
    <dgm:pt modelId="{DE5FD78A-1D49-46C9-A67E-BF3213821730}" type="parTrans" cxnId="{1EC79C1A-6D6B-47DC-A17A-2D91063A6771}">
      <dgm:prSet/>
      <dgm:spPr/>
      <dgm:t>
        <a:bodyPr/>
        <a:lstStyle/>
        <a:p>
          <a:endParaRPr lang="en-US"/>
        </a:p>
      </dgm:t>
    </dgm:pt>
    <dgm:pt modelId="{A606D781-7EDD-40F6-B9D8-C1571FE39504}" type="sibTrans" cxnId="{1EC79C1A-6D6B-47DC-A17A-2D91063A6771}">
      <dgm:prSet/>
      <dgm:spPr/>
      <dgm:t>
        <a:bodyPr/>
        <a:lstStyle/>
        <a:p>
          <a:endParaRPr lang="en-US"/>
        </a:p>
      </dgm:t>
    </dgm:pt>
    <dgm:pt modelId="{284CADBF-2190-4197-B2DD-91D9443AA639}">
      <dgm:prSet/>
      <dgm:spPr/>
      <dgm:t>
        <a:bodyPr/>
        <a:lstStyle/>
        <a:p>
          <a:r>
            <a:rPr lang="en-US" b="1" dirty="0"/>
            <a:t>Evaluation Metrics:</a:t>
          </a:r>
          <a:br>
            <a:rPr lang="en-US" dirty="0"/>
          </a:br>
          <a:r>
            <a:rPr lang="en-US" dirty="0"/>
            <a:t>Models were assessed using </a:t>
          </a:r>
          <a:r>
            <a:rPr lang="en-US" b="1" dirty="0"/>
            <a:t>Accuracy, Precision, Recall, and F1-score</a:t>
          </a:r>
          <a:r>
            <a:rPr lang="en-US" dirty="0"/>
            <a:t>, confirming that hybrid and convolutional models effectively captured both </a:t>
          </a:r>
          <a:r>
            <a:rPr lang="en-US" b="1" dirty="0"/>
            <a:t>local and temporal learning patterns</a:t>
          </a:r>
          <a:r>
            <a:rPr lang="en-US" dirty="0"/>
            <a:t>.</a:t>
          </a:r>
        </a:p>
      </dgm:t>
    </dgm:pt>
    <dgm:pt modelId="{55B3A341-8608-45F1-98B2-A47F7CB050CB}" type="parTrans" cxnId="{908C34CB-C767-4436-A704-0FC3D331EB2A}">
      <dgm:prSet/>
      <dgm:spPr/>
      <dgm:t>
        <a:bodyPr/>
        <a:lstStyle/>
        <a:p>
          <a:endParaRPr lang="en-US"/>
        </a:p>
      </dgm:t>
    </dgm:pt>
    <dgm:pt modelId="{172949CF-DF72-4D49-B1BD-CE7F2976CE6F}" type="sibTrans" cxnId="{908C34CB-C767-4436-A704-0FC3D331EB2A}">
      <dgm:prSet/>
      <dgm:spPr/>
      <dgm:t>
        <a:bodyPr/>
        <a:lstStyle/>
        <a:p>
          <a:endParaRPr lang="en-US"/>
        </a:p>
      </dgm:t>
    </dgm:pt>
    <dgm:pt modelId="{20244099-DC8E-48EB-812B-F10C09C0EF43}">
      <dgm:prSet/>
      <dgm:spPr/>
      <dgm:t>
        <a:bodyPr/>
        <a:lstStyle/>
        <a:p>
          <a:r>
            <a:rPr lang="en-US" b="1" dirty="0"/>
            <a:t>Key Findings:</a:t>
          </a:r>
          <a:br>
            <a:rPr lang="en-US" dirty="0"/>
          </a:br>
          <a:r>
            <a:rPr lang="en-US" dirty="0"/>
            <a:t>The results validate that </a:t>
          </a:r>
          <a:r>
            <a:rPr lang="en-US" b="1" dirty="0"/>
            <a:t>self-supervised, expert-agnostic models</a:t>
          </a:r>
          <a:r>
            <a:rPr lang="en-US" dirty="0"/>
            <a:t> can achieve high predictive accuracy and adapt to diverse learning behaviors without expert-labeled data.</a:t>
          </a:r>
        </a:p>
      </dgm:t>
    </dgm:pt>
    <dgm:pt modelId="{74C64AFD-7B29-46C7-BE86-951E8714D3DD}" type="parTrans" cxnId="{3165A834-952D-4024-92C7-A7978AE70E04}">
      <dgm:prSet/>
      <dgm:spPr/>
      <dgm:t>
        <a:bodyPr/>
        <a:lstStyle/>
        <a:p>
          <a:endParaRPr lang="en-US"/>
        </a:p>
      </dgm:t>
    </dgm:pt>
    <dgm:pt modelId="{5E3EC356-16D0-4551-85B5-4BEFB197BCCA}" type="sibTrans" cxnId="{3165A834-952D-4024-92C7-A7978AE70E04}">
      <dgm:prSet/>
      <dgm:spPr/>
      <dgm:t>
        <a:bodyPr/>
        <a:lstStyle/>
        <a:p>
          <a:endParaRPr lang="en-US"/>
        </a:p>
      </dgm:t>
    </dgm:pt>
    <dgm:pt modelId="{DBE61E8D-2850-4F18-8495-DA3FCF07E8C2}" type="pres">
      <dgm:prSet presAssocID="{A6454C4C-E4B5-4516-82E1-2CDAAB636599}" presName="root" presStyleCnt="0">
        <dgm:presLayoutVars>
          <dgm:dir/>
          <dgm:resizeHandles val="exact"/>
        </dgm:presLayoutVars>
      </dgm:prSet>
      <dgm:spPr/>
    </dgm:pt>
    <dgm:pt modelId="{D7DA2F89-99AD-4214-BD9C-1722945A63BD}" type="pres">
      <dgm:prSet presAssocID="{8CE2C9AC-C040-4CD4-8F98-919243A1562F}" presName="compNode" presStyleCnt="0"/>
      <dgm:spPr/>
    </dgm:pt>
    <dgm:pt modelId="{C36E3F0D-0CA7-4009-8201-1E6F2FB8EA15}" type="pres">
      <dgm:prSet presAssocID="{8CE2C9AC-C040-4CD4-8F98-919243A1562F}" presName="bgRect" presStyleLbl="bgShp" presStyleIdx="0" presStyleCnt="4"/>
      <dgm:spPr/>
    </dgm:pt>
    <dgm:pt modelId="{E64ABD3A-58F8-4B80-9413-839EF5AFD806}" type="pres">
      <dgm:prSet presAssocID="{8CE2C9AC-C040-4CD4-8F98-919243A1562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levision"/>
        </a:ext>
      </dgm:extLst>
    </dgm:pt>
    <dgm:pt modelId="{CC0A33E8-A02B-409D-9F22-0F49EA16088B}" type="pres">
      <dgm:prSet presAssocID="{8CE2C9AC-C040-4CD4-8F98-919243A1562F}" presName="spaceRect" presStyleCnt="0"/>
      <dgm:spPr/>
    </dgm:pt>
    <dgm:pt modelId="{093775AD-F123-452C-A5F9-1737A5577F7B}" type="pres">
      <dgm:prSet presAssocID="{8CE2C9AC-C040-4CD4-8F98-919243A1562F}" presName="parTx" presStyleLbl="revTx" presStyleIdx="0" presStyleCnt="4">
        <dgm:presLayoutVars>
          <dgm:chMax val="0"/>
          <dgm:chPref val="0"/>
        </dgm:presLayoutVars>
      </dgm:prSet>
      <dgm:spPr/>
    </dgm:pt>
    <dgm:pt modelId="{C5FBBDCB-82C5-4191-9395-A9AE84D11E51}" type="pres">
      <dgm:prSet presAssocID="{D9ADB770-2B42-47EB-BFC0-A3E62BDDFFC1}" presName="sibTrans" presStyleCnt="0"/>
      <dgm:spPr/>
    </dgm:pt>
    <dgm:pt modelId="{4EA9BB50-7ADC-412C-99BD-B5807F1500C2}" type="pres">
      <dgm:prSet presAssocID="{4CA1DAAC-22D9-46D8-BE4C-DF2072BBB5B4}" presName="compNode" presStyleCnt="0"/>
      <dgm:spPr/>
    </dgm:pt>
    <dgm:pt modelId="{7D171D7D-5CBE-4339-B5BE-4F3B6B5F8F97}" type="pres">
      <dgm:prSet presAssocID="{4CA1DAAC-22D9-46D8-BE4C-DF2072BBB5B4}" presName="bgRect" presStyleLbl="bgShp" presStyleIdx="1" presStyleCnt="4"/>
      <dgm:spPr/>
    </dgm:pt>
    <dgm:pt modelId="{E28EE2E1-929B-4420-A55D-74FD2F4C39BB}" type="pres">
      <dgm:prSet presAssocID="{4CA1DAAC-22D9-46D8-BE4C-DF2072BBB5B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5B0251E2-B2EE-4D6F-8D85-58171FF31072}" type="pres">
      <dgm:prSet presAssocID="{4CA1DAAC-22D9-46D8-BE4C-DF2072BBB5B4}" presName="spaceRect" presStyleCnt="0"/>
      <dgm:spPr/>
    </dgm:pt>
    <dgm:pt modelId="{3670B1DF-4773-4B13-A972-57261CF47D6C}" type="pres">
      <dgm:prSet presAssocID="{4CA1DAAC-22D9-46D8-BE4C-DF2072BBB5B4}" presName="parTx" presStyleLbl="revTx" presStyleIdx="1" presStyleCnt="4">
        <dgm:presLayoutVars>
          <dgm:chMax val="0"/>
          <dgm:chPref val="0"/>
        </dgm:presLayoutVars>
      </dgm:prSet>
      <dgm:spPr/>
    </dgm:pt>
    <dgm:pt modelId="{45C7CB93-5ABD-42A5-832B-0C1F12B2237D}" type="pres">
      <dgm:prSet presAssocID="{A606D781-7EDD-40F6-B9D8-C1571FE39504}" presName="sibTrans" presStyleCnt="0"/>
      <dgm:spPr/>
    </dgm:pt>
    <dgm:pt modelId="{A9B8CF8E-28EF-488F-AB5C-BA24EE0F8617}" type="pres">
      <dgm:prSet presAssocID="{284CADBF-2190-4197-B2DD-91D9443AA639}" presName="compNode" presStyleCnt="0"/>
      <dgm:spPr/>
    </dgm:pt>
    <dgm:pt modelId="{9CE28702-2DC9-46C5-9C50-02C0CB4CDB55}" type="pres">
      <dgm:prSet presAssocID="{284CADBF-2190-4197-B2DD-91D9443AA639}" presName="bgRect" presStyleLbl="bgShp" presStyleIdx="2" presStyleCnt="4"/>
      <dgm:spPr/>
    </dgm:pt>
    <dgm:pt modelId="{22C23012-72BF-43ED-A170-39FECF59F8A7}" type="pres">
      <dgm:prSet presAssocID="{284CADBF-2190-4197-B2DD-91D9443AA63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ext>
      </dgm:extLst>
    </dgm:pt>
    <dgm:pt modelId="{175B2429-5C15-4795-AE64-55B234E817AC}" type="pres">
      <dgm:prSet presAssocID="{284CADBF-2190-4197-B2DD-91D9443AA639}" presName="spaceRect" presStyleCnt="0"/>
      <dgm:spPr/>
    </dgm:pt>
    <dgm:pt modelId="{C20529D8-28B5-4E90-BC4A-5764CD208D94}" type="pres">
      <dgm:prSet presAssocID="{284CADBF-2190-4197-B2DD-91D9443AA639}" presName="parTx" presStyleLbl="revTx" presStyleIdx="2" presStyleCnt="4">
        <dgm:presLayoutVars>
          <dgm:chMax val="0"/>
          <dgm:chPref val="0"/>
        </dgm:presLayoutVars>
      </dgm:prSet>
      <dgm:spPr/>
    </dgm:pt>
    <dgm:pt modelId="{343ED1EB-F5EE-4014-8FFB-91A3D007CD37}" type="pres">
      <dgm:prSet presAssocID="{172949CF-DF72-4D49-B1BD-CE7F2976CE6F}" presName="sibTrans" presStyleCnt="0"/>
      <dgm:spPr/>
    </dgm:pt>
    <dgm:pt modelId="{E6585E2F-4C5C-4D20-91EB-5E4CB9FEE90C}" type="pres">
      <dgm:prSet presAssocID="{20244099-DC8E-48EB-812B-F10C09C0EF43}" presName="compNode" presStyleCnt="0"/>
      <dgm:spPr/>
    </dgm:pt>
    <dgm:pt modelId="{C88A117A-CC01-4E06-9860-930E97C2B6D0}" type="pres">
      <dgm:prSet presAssocID="{20244099-DC8E-48EB-812B-F10C09C0EF43}" presName="bgRect" presStyleLbl="bgShp" presStyleIdx="3" presStyleCnt="4"/>
      <dgm:spPr/>
    </dgm:pt>
    <dgm:pt modelId="{31DFDD98-6C49-4F15-A088-CC21791FAA5D}" type="pres">
      <dgm:prSet presAssocID="{20244099-DC8E-48EB-812B-F10C09C0EF4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llseye"/>
        </a:ext>
      </dgm:extLst>
    </dgm:pt>
    <dgm:pt modelId="{CECF19C7-F311-44F1-A39C-B9757E170394}" type="pres">
      <dgm:prSet presAssocID="{20244099-DC8E-48EB-812B-F10C09C0EF43}" presName="spaceRect" presStyleCnt="0"/>
      <dgm:spPr/>
    </dgm:pt>
    <dgm:pt modelId="{1611FE19-2A80-4435-9342-846BD9941678}" type="pres">
      <dgm:prSet presAssocID="{20244099-DC8E-48EB-812B-F10C09C0EF43}" presName="parTx" presStyleLbl="revTx" presStyleIdx="3" presStyleCnt="4">
        <dgm:presLayoutVars>
          <dgm:chMax val="0"/>
          <dgm:chPref val="0"/>
        </dgm:presLayoutVars>
      </dgm:prSet>
      <dgm:spPr/>
    </dgm:pt>
  </dgm:ptLst>
  <dgm:cxnLst>
    <dgm:cxn modelId="{4F262905-A95B-4C87-9D07-EAE2189FB31C}" type="presOf" srcId="{8CE2C9AC-C040-4CD4-8F98-919243A1562F}" destId="{093775AD-F123-452C-A5F9-1737A5577F7B}" srcOrd="0" destOrd="0" presId="urn:microsoft.com/office/officeart/2018/2/layout/IconVerticalSolidList"/>
    <dgm:cxn modelId="{E85C6D15-7AA5-4476-9E64-C48068840617}" type="presOf" srcId="{4CA1DAAC-22D9-46D8-BE4C-DF2072BBB5B4}" destId="{3670B1DF-4773-4B13-A972-57261CF47D6C}" srcOrd="0" destOrd="0" presId="urn:microsoft.com/office/officeart/2018/2/layout/IconVerticalSolidList"/>
    <dgm:cxn modelId="{1EC79C1A-6D6B-47DC-A17A-2D91063A6771}" srcId="{A6454C4C-E4B5-4516-82E1-2CDAAB636599}" destId="{4CA1DAAC-22D9-46D8-BE4C-DF2072BBB5B4}" srcOrd="1" destOrd="0" parTransId="{DE5FD78A-1D49-46C9-A67E-BF3213821730}" sibTransId="{A606D781-7EDD-40F6-B9D8-C1571FE39504}"/>
    <dgm:cxn modelId="{3165A834-952D-4024-92C7-A7978AE70E04}" srcId="{A6454C4C-E4B5-4516-82E1-2CDAAB636599}" destId="{20244099-DC8E-48EB-812B-F10C09C0EF43}" srcOrd="3" destOrd="0" parTransId="{74C64AFD-7B29-46C7-BE86-951E8714D3DD}" sibTransId="{5E3EC356-16D0-4551-85B5-4BEFB197BCCA}"/>
    <dgm:cxn modelId="{DB2D6A61-7817-4EB6-A73D-315A0E9E7036}" type="presOf" srcId="{A6454C4C-E4B5-4516-82E1-2CDAAB636599}" destId="{DBE61E8D-2850-4F18-8495-DA3FCF07E8C2}" srcOrd="0" destOrd="0" presId="urn:microsoft.com/office/officeart/2018/2/layout/IconVerticalSolidList"/>
    <dgm:cxn modelId="{86AAF068-A27D-4BE8-A03C-82CF1D5CBE49}" srcId="{A6454C4C-E4B5-4516-82E1-2CDAAB636599}" destId="{8CE2C9AC-C040-4CD4-8F98-919243A1562F}" srcOrd="0" destOrd="0" parTransId="{EEF6C29C-5A61-4BCC-8E8F-45F3FFB10ACD}" sibTransId="{D9ADB770-2B42-47EB-BFC0-A3E62BDDFFC1}"/>
    <dgm:cxn modelId="{D55AA97A-D966-4B66-9B46-A2D6425A6489}" type="presOf" srcId="{284CADBF-2190-4197-B2DD-91D9443AA639}" destId="{C20529D8-28B5-4E90-BC4A-5764CD208D94}" srcOrd="0" destOrd="0" presId="urn:microsoft.com/office/officeart/2018/2/layout/IconVerticalSolidList"/>
    <dgm:cxn modelId="{A2D18DB2-0EFE-441C-B0D4-3AE5FE6BB535}" type="presOf" srcId="{20244099-DC8E-48EB-812B-F10C09C0EF43}" destId="{1611FE19-2A80-4435-9342-846BD9941678}" srcOrd="0" destOrd="0" presId="urn:microsoft.com/office/officeart/2018/2/layout/IconVerticalSolidList"/>
    <dgm:cxn modelId="{908C34CB-C767-4436-A704-0FC3D331EB2A}" srcId="{A6454C4C-E4B5-4516-82E1-2CDAAB636599}" destId="{284CADBF-2190-4197-B2DD-91D9443AA639}" srcOrd="2" destOrd="0" parTransId="{55B3A341-8608-45F1-98B2-A47F7CB050CB}" sibTransId="{172949CF-DF72-4D49-B1BD-CE7F2976CE6F}"/>
    <dgm:cxn modelId="{91F81F6A-4EAD-46F7-A21A-F554A653F59A}" type="presParOf" srcId="{DBE61E8D-2850-4F18-8495-DA3FCF07E8C2}" destId="{D7DA2F89-99AD-4214-BD9C-1722945A63BD}" srcOrd="0" destOrd="0" presId="urn:microsoft.com/office/officeart/2018/2/layout/IconVerticalSolidList"/>
    <dgm:cxn modelId="{B4754D25-8FD3-404A-B82A-DC42E7EC0CC5}" type="presParOf" srcId="{D7DA2F89-99AD-4214-BD9C-1722945A63BD}" destId="{C36E3F0D-0CA7-4009-8201-1E6F2FB8EA15}" srcOrd="0" destOrd="0" presId="urn:microsoft.com/office/officeart/2018/2/layout/IconVerticalSolidList"/>
    <dgm:cxn modelId="{B165AF07-C46C-4729-8184-2276B8C0DA98}" type="presParOf" srcId="{D7DA2F89-99AD-4214-BD9C-1722945A63BD}" destId="{E64ABD3A-58F8-4B80-9413-839EF5AFD806}" srcOrd="1" destOrd="0" presId="urn:microsoft.com/office/officeart/2018/2/layout/IconVerticalSolidList"/>
    <dgm:cxn modelId="{394598FB-41F6-4EF2-BFDD-E38DF26383A7}" type="presParOf" srcId="{D7DA2F89-99AD-4214-BD9C-1722945A63BD}" destId="{CC0A33E8-A02B-409D-9F22-0F49EA16088B}" srcOrd="2" destOrd="0" presId="urn:microsoft.com/office/officeart/2018/2/layout/IconVerticalSolidList"/>
    <dgm:cxn modelId="{26FA9963-EE4E-459E-BCC6-3244659E44E3}" type="presParOf" srcId="{D7DA2F89-99AD-4214-BD9C-1722945A63BD}" destId="{093775AD-F123-452C-A5F9-1737A5577F7B}" srcOrd="3" destOrd="0" presId="urn:microsoft.com/office/officeart/2018/2/layout/IconVerticalSolidList"/>
    <dgm:cxn modelId="{64BDCFDC-4DE3-46B3-B7FD-BD2246A572B0}" type="presParOf" srcId="{DBE61E8D-2850-4F18-8495-DA3FCF07E8C2}" destId="{C5FBBDCB-82C5-4191-9395-A9AE84D11E51}" srcOrd="1" destOrd="0" presId="urn:microsoft.com/office/officeart/2018/2/layout/IconVerticalSolidList"/>
    <dgm:cxn modelId="{97E67C1A-5BA1-4CAC-A2B8-5B663777E6AA}" type="presParOf" srcId="{DBE61E8D-2850-4F18-8495-DA3FCF07E8C2}" destId="{4EA9BB50-7ADC-412C-99BD-B5807F1500C2}" srcOrd="2" destOrd="0" presId="urn:microsoft.com/office/officeart/2018/2/layout/IconVerticalSolidList"/>
    <dgm:cxn modelId="{78F08ABC-F82E-488B-844C-6020236932F0}" type="presParOf" srcId="{4EA9BB50-7ADC-412C-99BD-B5807F1500C2}" destId="{7D171D7D-5CBE-4339-B5BE-4F3B6B5F8F97}" srcOrd="0" destOrd="0" presId="urn:microsoft.com/office/officeart/2018/2/layout/IconVerticalSolidList"/>
    <dgm:cxn modelId="{85987C7E-BE41-4EEC-97D7-DBD71C67EB67}" type="presParOf" srcId="{4EA9BB50-7ADC-412C-99BD-B5807F1500C2}" destId="{E28EE2E1-929B-4420-A55D-74FD2F4C39BB}" srcOrd="1" destOrd="0" presId="urn:microsoft.com/office/officeart/2018/2/layout/IconVerticalSolidList"/>
    <dgm:cxn modelId="{63439D1D-7BE0-4A72-B3D2-B35FAA917732}" type="presParOf" srcId="{4EA9BB50-7ADC-412C-99BD-B5807F1500C2}" destId="{5B0251E2-B2EE-4D6F-8D85-58171FF31072}" srcOrd="2" destOrd="0" presId="urn:microsoft.com/office/officeart/2018/2/layout/IconVerticalSolidList"/>
    <dgm:cxn modelId="{693C69AD-B454-44F1-93A6-F6677124CC69}" type="presParOf" srcId="{4EA9BB50-7ADC-412C-99BD-B5807F1500C2}" destId="{3670B1DF-4773-4B13-A972-57261CF47D6C}" srcOrd="3" destOrd="0" presId="urn:microsoft.com/office/officeart/2018/2/layout/IconVerticalSolidList"/>
    <dgm:cxn modelId="{BD7B484F-5145-46C5-950E-B41B47023EAF}" type="presParOf" srcId="{DBE61E8D-2850-4F18-8495-DA3FCF07E8C2}" destId="{45C7CB93-5ABD-42A5-832B-0C1F12B2237D}" srcOrd="3" destOrd="0" presId="urn:microsoft.com/office/officeart/2018/2/layout/IconVerticalSolidList"/>
    <dgm:cxn modelId="{6116A616-27E3-45D8-AB9A-7DCB97A5B8DC}" type="presParOf" srcId="{DBE61E8D-2850-4F18-8495-DA3FCF07E8C2}" destId="{A9B8CF8E-28EF-488F-AB5C-BA24EE0F8617}" srcOrd="4" destOrd="0" presId="urn:microsoft.com/office/officeart/2018/2/layout/IconVerticalSolidList"/>
    <dgm:cxn modelId="{9A2EE082-9D8E-4A23-8BCE-B5E569DE4C0C}" type="presParOf" srcId="{A9B8CF8E-28EF-488F-AB5C-BA24EE0F8617}" destId="{9CE28702-2DC9-46C5-9C50-02C0CB4CDB55}" srcOrd="0" destOrd="0" presId="urn:microsoft.com/office/officeart/2018/2/layout/IconVerticalSolidList"/>
    <dgm:cxn modelId="{136F8C72-21A0-4F8A-B1EC-65792FD2D497}" type="presParOf" srcId="{A9B8CF8E-28EF-488F-AB5C-BA24EE0F8617}" destId="{22C23012-72BF-43ED-A170-39FECF59F8A7}" srcOrd="1" destOrd="0" presId="urn:microsoft.com/office/officeart/2018/2/layout/IconVerticalSolidList"/>
    <dgm:cxn modelId="{FDEB8CAB-FB74-49DC-8475-5680CE836A5E}" type="presParOf" srcId="{A9B8CF8E-28EF-488F-AB5C-BA24EE0F8617}" destId="{175B2429-5C15-4795-AE64-55B234E817AC}" srcOrd="2" destOrd="0" presId="urn:microsoft.com/office/officeart/2018/2/layout/IconVerticalSolidList"/>
    <dgm:cxn modelId="{261CE3B7-B897-420B-925A-63B5505F499A}" type="presParOf" srcId="{A9B8CF8E-28EF-488F-AB5C-BA24EE0F8617}" destId="{C20529D8-28B5-4E90-BC4A-5764CD208D94}" srcOrd="3" destOrd="0" presId="urn:microsoft.com/office/officeart/2018/2/layout/IconVerticalSolidList"/>
    <dgm:cxn modelId="{8B2CC915-629B-49D8-B2F9-12B477E46BA6}" type="presParOf" srcId="{DBE61E8D-2850-4F18-8495-DA3FCF07E8C2}" destId="{343ED1EB-F5EE-4014-8FFB-91A3D007CD37}" srcOrd="5" destOrd="0" presId="urn:microsoft.com/office/officeart/2018/2/layout/IconVerticalSolidList"/>
    <dgm:cxn modelId="{827AA322-485C-4C07-B828-8501730525E1}" type="presParOf" srcId="{DBE61E8D-2850-4F18-8495-DA3FCF07E8C2}" destId="{E6585E2F-4C5C-4D20-91EB-5E4CB9FEE90C}" srcOrd="6" destOrd="0" presId="urn:microsoft.com/office/officeart/2018/2/layout/IconVerticalSolidList"/>
    <dgm:cxn modelId="{97F0EA0B-509D-484E-93CA-FA40945289C2}" type="presParOf" srcId="{E6585E2F-4C5C-4D20-91EB-5E4CB9FEE90C}" destId="{C88A117A-CC01-4E06-9860-930E97C2B6D0}" srcOrd="0" destOrd="0" presId="urn:microsoft.com/office/officeart/2018/2/layout/IconVerticalSolidList"/>
    <dgm:cxn modelId="{A5258700-3B7A-415C-91F4-D4AF6276D2BC}" type="presParOf" srcId="{E6585E2F-4C5C-4D20-91EB-5E4CB9FEE90C}" destId="{31DFDD98-6C49-4F15-A088-CC21791FAA5D}" srcOrd="1" destOrd="0" presId="urn:microsoft.com/office/officeart/2018/2/layout/IconVerticalSolidList"/>
    <dgm:cxn modelId="{1C21C544-4DF3-4E40-A6FD-C1FF5293DEE2}" type="presParOf" srcId="{E6585E2F-4C5C-4D20-91EB-5E4CB9FEE90C}" destId="{CECF19C7-F311-44F1-A39C-B9757E170394}" srcOrd="2" destOrd="0" presId="urn:microsoft.com/office/officeart/2018/2/layout/IconVerticalSolidList"/>
    <dgm:cxn modelId="{1F635128-9E38-4249-9F22-8F8BC548593E}" type="presParOf" srcId="{E6585E2F-4C5C-4D20-91EB-5E4CB9FEE90C}" destId="{1611FE19-2A80-4435-9342-846BD994167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6E3F0D-0CA7-4009-8201-1E6F2FB8EA15}">
      <dsp:nvSpPr>
        <dsp:cNvPr id="0" name=""/>
        <dsp:cNvSpPr/>
      </dsp:nvSpPr>
      <dsp:spPr>
        <a:xfrm>
          <a:off x="0" y="1805"/>
          <a:ext cx="10515600"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4ABD3A-58F8-4B80-9413-839EF5AFD806}">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3775AD-F123-452C-A5F9-1737A5577F7B}">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90000"/>
            </a:lnSpc>
            <a:spcBef>
              <a:spcPct val="0"/>
            </a:spcBef>
            <a:spcAft>
              <a:spcPct val="35000"/>
            </a:spcAft>
            <a:buNone/>
          </a:pPr>
          <a:r>
            <a:rPr lang="en-US" sz="1700" b="1" kern="1200"/>
            <a:t>Model Performance:</a:t>
          </a:r>
          <a:br>
            <a:rPr lang="en-US" sz="1700" kern="1200"/>
          </a:br>
          <a:r>
            <a:rPr lang="en-US" sz="1700" kern="1200"/>
            <a:t>Among all models, </a:t>
          </a:r>
          <a:r>
            <a:rPr lang="en-US" sz="1700" b="1" kern="1200"/>
            <a:t>CNN (98.41%)</a:t>
          </a:r>
          <a:r>
            <a:rPr lang="en-US" sz="1700" kern="1200"/>
            <a:t> and </a:t>
          </a:r>
          <a:r>
            <a:rPr lang="en-US" sz="1700" b="1" kern="1200"/>
            <a:t>GRU-CNN (98.08%)</a:t>
          </a:r>
          <a:r>
            <a:rPr lang="en-US" sz="1700" kern="1200"/>
            <a:t> achieved the highest accuracy, outperforming other architectures such as BiLSTM (95.62%), LSTM, GRU, Transformer, and MLP.</a:t>
          </a:r>
        </a:p>
      </dsp:txBody>
      <dsp:txXfrm>
        <a:off x="1057183" y="1805"/>
        <a:ext cx="9458416" cy="915310"/>
      </dsp:txXfrm>
    </dsp:sp>
    <dsp:sp modelId="{7D171D7D-5CBE-4339-B5BE-4F3B6B5F8F97}">
      <dsp:nvSpPr>
        <dsp:cNvPr id="0" name=""/>
        <dsp:cNvSpPr/>
      </dsp:nvSpPr>
      <dsp:spPr>
        <a:xfrm>
          <a:off x="0" y="1145944"/>
          <a:ext cx="10515600"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8EE2E1-929B-4420-A55D-74FD2F4C39BB}">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70B1DF-4773-4B13-A972-57261CF47D6C}">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90000"/>
            </a:lnSpc>
            <a:spcBef>
              <a:spcPct val="0"/>
            </a:spcBef>
            <a:spcAft>
              <a:spcPct val="35000"/>
            </a:spcAft>
            <a:buNone/>
          </a:pPr>
          <a:r>
            <a:rPr lang="en-US" sz="1700" b="1" kern="1200" dirty="0"/>
            <a:t>Learning Behavior Analysis:</a:t>
          </a:r>
          <a:br>
            <a:rPr lang="en-US" sz="1700" kern="1200" dirty="0"/>
          </a:br>
          <a:r>
            <a:rPr lang="en-US" sz="1700" kern="1200" dirty="0"/>
            <a:t>Training and testing loss curves showed that </a:t>
          </a:r>
          <a:r>
            <a:rPr lang="en-US" sz="1700" b="1" kern="1200" dirty="0"/>
            <a:t>GRU-CNN</a:t>
          </a:r>
          <a:r>
            <a:rPr lang="en-US" sz="1700" kern="1200" dirty="0"/>
            <a:t> demonstrated stable convergence and minimal overfitting, proving its robustness for sequential educational data.</a:t>
          </a:r>
        </a:p>
      </dsp:txBody>
      <dsp:txXfrm>
        <a:off x="1057183" y="1145944"/>
        <a:ext cx="9458416" cy="915310"/>
      </dsp:txXfrm>
    </dsp:sp>
    <dsp:sp modelId="{9CE28702-2DC9-46C5-9C50-02C0CB4CDB55}">
      <dsp:nvSpPr>
        <dsp:cNvPr id="0" name=""/>
        <dsp:cNvSpPr/>
      </dsp:nvSpPr>
      <dsp:spPr>
        <a:xfrm>
          <a:off x="0" y="2290082"/>
          <a:ext cx="10515600"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C23012-72BF-43ED-A170-39FECF59F8A7}">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0529D8-28B5-4E90-BC4A-5764CD208D94}">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90000"/>
            </a:lnSpc>
            <a:spcBef>
              <a:spcPct val="0"/>
            </a:spcBef>
            <a:spcAft>
              <a:spcPct val="35000"/>
            </a:spcAft>
            <a:buNone/>
          </a:pPr>
          <a:r>
            <a:rPr lang="en-US" sz="1700" b="1" kern="1200" dirty="0"/>
            <a:t>Evaluation Metrics:</a:t>
          </a:r>
          <a:br>
            <a:rPr lang="en-US" sz="1700" kern="1200" dirty="0"/>
          </a:br>
          <a:r>
            <a:rPr lang="en-US" sz="1700" kern="1200" dirty="0"/>
            <a:t>Models were assessed using </a:t>
          </a:r>
          <a:r>
            <a:rPr lang="en-US" sz="1700" b="1" kern="1200" dirty="0"/>
            <a:t>Accuracy, Precision, Recall, and F1-score</a:t>
          </a:r>
          <a:r>
            <a:rPr lang="en-US" sz="1700" kern="1200" dirty="0"/>
            <a:t>, confirming that hybrid and convolutional models effectively captured both </a:t>
          </a:r>
          <a:r>
            <a:rPr lang="en-US" sz="1700" b="1" kern="1200" dirty="0"/>
            <a:t>local and temporal learning patterns</a:t>
          </a:r>
          <a:r>
            <a:rPr lang="en-US" sz="1700" kern="1200" dirty="0"/>
            <a:t>.</a:t>
          </a:r>
        </a:p>
      </dsp:txBody>
      <dsp:txXfrm>
        <a:off x="1057183" y="2290082"/>
        <a:ext cx="9458416" cy="915310"/>
      </dsp:txXfrm>
    </dsp:sp>
    <dsp:sp modelId="{C88A117A-CC01-4E06-9860-930E97C2B6D0}">
      <dsp:nvSpPr>
        <dsp:cNvPr id="0" name=""/>
        <dsp:cNvSpPr/>
      </dsp:nvSpPr>
      <dsp:spPr>
        <a:xfrm>
          <a:off x="0" y="3434221"/>
          <a:ext cx="10515600"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DFDD98-6C49-4F15-A088-CC21791FAA5D}">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11FE19-2A80-4435-9342-846BD9941678}">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90000"/>
            </a:lnSpc>
            <a:spcBef>
              <a:spcPct val="0"/>
            </a:spcBef>
            <a:spcAft>
              <a:spcPct val="35000"/>
            </a:spcAft>
            <a:buNone/>
          </a:pPr>
          <a:r>
            <a:rPr lang="en-US" sz="1700" b="1" kern="1200" dirty="0"/>
            <a:t>Key Findings:</a:t>
          </a:r>
          <a:br>
            <a:rPr lang="en-US" sz="1700" kern="1200" dirty="0"/>
          </a:br>
          <a:r>
            <a:rPr lang="en-US" sz="1700" kern="1200" dirty="0"/>
            <a:t>The results validate that </a:t>
          </a:r>
          <a:r>
            <a:rPr lang="en-US" sz="1700" b="1" kern="1200" dirty="0"/>
            <a:t>self-supervised, expert-agnostic models</a:t>
          </a:r>
          <a:r>
            <a:rPr lang="en-US" sz="1700" kern="1200" dirty="0"/>
            <a:t> can achieve high predictive accuracy and adapt to diverse learning behaviors without expert-labeled data.</a:t>
          </a:r>
        </a:p>
      </dsp:txBody>
      <dsp:txXfrm>
        <a:off x="1057183" y="3434221"/>
        <a:ext cx="9458416" cy="91531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9199655-05E8-4463-9482-2D23FD405AF3}" type="datetimeFigureOut">
              <a:rPr lang="en-IN" smtClean="0"/>
              <a:t>04-12-2025</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7C9CC48-2212-46F0-B96C-6F8104E82434}" type="slidenum">
              <a:rPr lang="en-IN" smtClean="0"/>
              <a:t>‹#›</a:t>
            </a:fld>
            <a:endParaRPr lang="en-I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3851868"/>
          </a:xfrm>
          <a:prstGeom prst="rect">
            <a:avLst/>
          </a:prstGeom>
        </p:spPr>
      </p:pic>
    </p:spTree>
    <p:extLst>
      <p:ext uri="{BB962C8B-B14F-4D97-AF65-F5344CB8AC3E}">
        <p14:creationId xmlns:p14="http://schemas.microsoft.com/office/powerpoint/2010/main" val="12714582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DE0E28-087F-4BBF-B8BC-055CB0BBD464}" type="datetimeFigureOut">
              <a:rPr lang="en-IN" smtClean="0"/>
              <a:t>04-12-2025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5E3DF0-35B4-40E5-AC91-1A2000F81275}" type="slidenum">
              <a:rPr lang="en-IN" smtClean="0"/>
              <a:t>‹#›</a:t>
            </a:fld>
            <a:endParaRPr lang="en-IN"/>
          </a:p>
        </p:txBody>
      </p:sp>
    </p:spTree>
    <p:extLst>
      <p:ext uri="{BB962C8B-B14F-4D97-AF65-F5344CB8AC3E}">
        <p14:creationId xmlns:p14="http://schemas.microsoft.com/office/powerpoint/2010/main" val="260551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65E3DF0-35B4-40E5-AC91-1A2000F81275}" type="slidenum">
              <a:rPr lang="en-IN" smtClean="0"/>
              <a:t>1</a:t>
            </a:fld>
            <a:endParaRPr lang="en-IN"/>
          </a:p>
        </p:txBody>
      </p:sp>
    </p:spTree>
    <p:extLst>
      <p:ext uri="{BB962C8B-B14F-4D97-AF65-F5344CB8AC3E}">
        <p14:creationId xmlns:p14="http://schemas.microsoft.com/office/powerpoint/2010/main" val="1697383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3F2C119A-2030-4099-B7BC-BC6A380509A3}" type="datetime1">
              <a:rPr lang="en-IN" smtClean="0"/>
              <a:t>04-12-2025</a:t>
            </a:fld>
            <a:endParaRPr lang="en-IN"/>
          </a:p>
        </p:txBody>
      </p:sp>
      <p:sp>
        <p:nvSpPr>
          <p:cNvPr id="5" name="Footer Placeholder 4"/>
          <p:cNvSpPr>
            <a:spLocks noGrp="1"/>
          </p:cNvSpPr>
          <p:nvPr>
            <p:ph type="ftr" sz="quarter" idx="11"/>
          </p:nvPr>
        </p:nvSpPr>
        <p:spPr/>
        <p:txBody>
          <a:bodyPr/>
          <a:lstStyle/>
          <a:p>
            <a:r>
              <a:rPr lang="en-US"/>
              <a:t>Review No. 01        Batch No. CB1           Department of CSE</a:t>
            </a:r>
            <a:endParaRPr lang="en-IN"/>
          </a:p>
        </p:txBody>
      </p:sp>
      <p:sp>
        <p:nvSpPr>
          <p:cNvPr id="6" name="Slide Number Placeholder 5"/>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42316521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90A86B58-4BD1-41C3-BE2D-2F19F802543B}" type="datetime1">
              <a:rPr lang="en-IN" smtClean="0"/>
              <a:t>04-12-2025</a:t>
            </a:fld>
            <a:endParaRPr lang="en-IN"/>
          </a:p>
        </p:txBody>
      </p:sp>
      <p:sp>
        <p:nvSpPr>
          <p:cNvPr id="5" name="Footer Placeholder 4"/>
          <p:cNvSpPr>
            <a:spLocks noGrp="1"/>
          </p:cNvSpPr>
          <p:nvPr>
            <p:ph type="ftr" sz="quarter" idx="11"/>
          </p:nvPr>
        </p:nvSpPr>
        <p:spPr/>
        <p:txBody>
          <a:bodyPr/>
          <a:lstStyle/>
          <a:p>
            <a:r>
              <a:rPr lang="en-US"/>
              <a:t>Review No. 01        Batch No. CB1           Department of CSE</a:t>
            </a:r>
            <a:endParaRPr lang="en-IN"/>
          </a:p>
        </p:txBody>
      </p:sp>
      <p:sp>
        <p:nvSpPr>
          <p:cNvPr id="6" name="Slide Number Placeholder 5"/>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3394357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B5C62AE-9086-490F-97C9-8016B7390020}" type="datetime1">
              <a:rPr lang="en-IN" smtClean="0"/>
              <a:t>04-12-2025</a:t>
            </a:fld>
            <a:endParaRPr lang="en-IN"/>
          </a:p>
        </p:txBody>
      </p:sp>
      <p:sp>
        <p:nvSpPr>
          <p:cNvPr id="5" name="Footer Placeholder 4"/>
          <p:cNvSpPr>
            <a:spLocks noGrp="1"/>
          </p:cNvSpPr>
          <p:nvPr>
            <p:ph type="ftr" sz="quarter" idx="11"/>
          </p:nvPr>
        </p:nvSpPr>
        <p:spPr/>
        <p:txBody>
          <a:bodyPr/>
          <a:lstStyle/>
          <a:p>
            <a:r>
              <a:rPr lang="en-US"/>
              <a:t>Review No. 01        Batch No. CB1           Department of CSE</a:t>
            </a:r>
            <a:endParaRPr lang="en-IN"/>
          </a:p>
        </p:txBody>
      </p:sp>
      <p:sp>
        <p:nvSpPr>
          <p:cNvPr id="6" name="Slide Number Placeholder 5"/>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1839206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IN"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073CF87-33B1-476E-9232-3CD697DB205D}" type="datetime1">
              <a:rPr lang="en-IN" smtClean="0"/>
              <a:t>04-12-2025</a:t>
            </a:fld>
            <a:endParaRPr lang="en-IN"/>
          </a:p>
        </p:txBody>
      </p:sp>
      <p:sp>
        <p:nvSpPr>
          <p:cNvPr id="5" name="Footer Placeholder 4"/>
          <p:cNvSpPr>
            <a:spLocks noGrp="1"/>
          </p:cNvSpPr>
          <p:nvPr>
            <p:ph type="ftr" sz="quarter" idx="11"/>
          </p:nvPr>
        </p:nvSpPr>
        <p:spPr/>
        <p:txBody>
          <a:bodyPr/>
          <a:lstStyle/>
          <a:p>
            <a:r>
              <a:rPr lang="en-US"/>
              <a:t>Review No. 01        Batch No. CB1           Department of CSE</a:t>
            </a:r>
            <a:endParaRPr lang="en-IN"/>
          </a:p>
        </p:txBody>
      </p:sp>
      <p:sp>
        <p:nvSpPr>
          <p:cNvPr id="6" name="Slide Number Placeholder 5"/>
          <p:cNvSpPr>
            <a:spLocks noGrp="1"/>
          </p:cNvSpPr>
          <p:nvPr>
            <p:ph type="sldNum" sz="quarter" idx="12"/>
          </p:nvPr>
        </p:nvSpPr>
        <p:spPr/>
        <p:txBody>
          <a:bodyPr/>
          <a:lstStyle/>
          <a:p>
            <a:fld id="{65DCBD69-296B-4D7C-AF62-9B588FC78772}" type="slidenum">
              <a:rPr lang="en-IN" smtClean="0"/>
              <a:t>‹#›</a:t>
            </a:fld>
            <a:endParaRPr lang="en-IN"/>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802064" cy="4382112"/>
          </a:xfrm>
          <a:prstGeom prst="rect">
            <a:avLst/>
          </a:prstGeom>
        </p:spPr>
      </p:pic>
    </p:spTree>
    <p:extLst>
      <p:ext uri="{BB962C8B-B14F-4D97-AF65-F5344CB8AC3E}">
        <p14:creationId xmlns:p14="http://schemas.microsoft.com/office/powerpoint/2010/main" val="2262376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48418BF-3411-4826-9BA3-0E96A4E1CB6B}" type="datetime1">
              <a:rPr lang="en-IN" smtClean="0"/>
              <a:t>04-12-2025</a:t>
            </a:fld>
            <a:endParaRPr lang="en-IN"/>
          </a:p>
        </p:txBody>
      </p:sp>
      <p:sp>
        <p:nvSpPr>
          <p:cNvPr id="5" name="Footer Placeholder 4"/>
          <p:cNvSpPr>
            <a:spLocks noGrp="1"/>
          </p:cNvSpPr>
          <p:nvPr>
            <p:ph type="ftr" sz="quarter" idx="11"/>
          </p:nvPr>
        </p:nvSpPr>
        <p:spPr/>
        <p:txBody>
          <a:bodyPr/>
          <a:lstStyle/>
          <a:p>
            <a:r>
              <a:rPr lang="en-US"/>
              <a:t>Review No. 01        Batch No. CB1           Department of CSE</a:t>
            </a:r>
            <a:endParaRPr lang="en-IN"/>
          </a:p>
        </p:txBody>
      </p:sp>
      <p:sp>
        <p:nvSpPr>
          <p:cNvPr id="6" name="Slide Number Placeholder 5"/>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2132791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AB7BD0BE-2096-4BFE-BDFA-4C60DA83F8D2}" type="datetime1">
              <a:rPr lang="en-IN" smtClean="0"/>
              <a:t>04-12-2025</a:t>
            </a:fld>
            <a:endParaRPr lang="en-IN"/>
          </a:p>
        </p:txBody>
      </p:sp>
      <p:sp>
        <p:nvSpPr>
          <p:cNvPr id="6" name="Footer Placeholder 5"/>
          <p:cNvSpPr>
            <a:spLocks noGrp="1"/>
          </p:cNvSpPr>
          <p:nvPr>
            <p:ph type="ftr" sz="quarter" idx="11"/>
          </p:nvPr>
        </p:nvSpPr>
        <p:spPr/>
        <p:txBody>
          <a:bodyPr/>
          <a:lstStyle/>
          <a:p>
            <a:r>
              <a:rPr lang="en-US"/>
              <a:t>Review No. 01        Batch No. CB1           Department of CSE</a:t>
            </a:r>
            <a:endParaRPr lang="en-IN"/>
          </a:p>
        </p:txBody>
      </p:sp>
      <p:sp>
        <p:nvSpPr>
          <p:cNvPr id="7" name="Slide Number Placeholder 6"/>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2402758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BCEA0AA4-3FA4-4BD2-A327-67CE587183CC}" type="datetime1">
              <a:rPr lang="en-IN" smtClean="0"/>
              <a:t>04-12-2025</a:t>
            </a:fld>
            <a:endParaRPr lang="en-IN"/>
          </a:p>
        </p:txBody>
      </p:sp>
      <p:sp>
        <p:nvSpPr>
          <p:cNvPr id="8" name="Footer Placeholder 7"/>
          <p:cNvSpPr>
            <a:spLocks noGrp="1"/>
          </p:cNvSpPr>
          <p:nvPr>
            <p:ph type="ftr" sz="quarter" idx="11"/>
          </p:nvPr>
        </p:nvSpPr>
        <p:spPr/>
        <p:txBody>
          <a:bodyPr/>
          <a:lstStyle/>
          <a:p>
            <a:r>
              <a:rPr lang="en-US"/>
              <a:t>Review No. 01        Batch No. CB1           Department of CSE</a:t>
            </a:r>
            <a:endParaRPr lang="en-IN"/>
          </a:p>
        </p:txBody>
      </p:sp>
      <p:sp>
        <p:nvSpPr>
          <p:cNvPr id="9" name="Slide Number Placeholder 8"/>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3859279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C4BC7149-436E-4B63-9AE5-D2D8F6827215}" type="datetime1">
              <a:rPr lang="en-IN" smtClean="0"/>
              <a:t>04-12-2025</a:t>
            </a:fld>
            <a:endParaRPr lang="en-IN"/>
          </a:p>
        </p:txBody>
      </p:sp>
      <p:sp>
        <p:nvSpPr>
          <p:cNvPr id="4" name="Footer Placeholder 3"/>
          <p:cNvSpPr>
            <a:spLocks noGrp="1"/>
          </p:cNvSpPr>
          <p:nvPr>
            <p:ph type="ftr" sz="quarter" idx="11"/>
          </p:nvPr>
        </p:nvSpPr>
        <p:spPr/>
        <p:txBody>
          <a:bodyPr/>
          <a:lstStyle/>
          <a:p>
            <a:r>
              <a:rPr lang="en-US"/>
              <a:t>Review No. 01        Batch No. CB1           Department of CSE</a:t>
            </a:r>
            <a:endParaRPr lang="en-IN"/>
          </a:p>
        </p:txBody>
      </p:sp>
      <p:sp>
        <p:nvSpPr>
          <p:cNvPr id="5" name="Slide Number Placeholder 4"/>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2826415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64D6FB-F532-43A3-80A5-54DC43703542}" type="datetime1">
              <a:rPr lang="en-IN" smtClean="0"/>
              <a:t>04-12-2025</a:t>
            </a:fld>
            <a:endParaRPr lang="en-IN"/>
          </a:p>
        </p:txBody>
      </p:sp>
      <p:sp>
        <p:nvSpPr>
          <p:cNvPr id="3" name="Footer Placeholder 2"/>
          <p:cNvSpPr>
            <a:spLocks noGrp="1"/>
          </p:cNvSpPr>
          <p:nvPr>
            <p:ph type="ftr" sz="quarter" idx="11"/>
          </p:nvPr>
        </p:nvSpPr>
        <p:spPr/>
        <p:txBody>
          <a:bodyPr/>
          <a:lstStyle/>
          <a:p>
            <a:r>
              <a:rPr lang="en-US"/>
              <a:t>Review No. 01        Batch No. CB1           Department of CSE</a:t>
            </a:r>
            <a:endParaRPr lang="en-IN"/>
          </a:p>
        </p:txBody>
      </p:sp>
      <p:sp>
        <p:nvSpPr>
          <p:cNvPr id="4" name="Slide Number Placeholder 3"/>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459629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F95793-E089-4EBA-9879-0A35E00EDD6F}" type="datetime1">
              <a:rPr lang="en-IN" smtClean="0"/>
              <a:t>04-12-2025</a:t>
            </a:fld>
            <a:endParaRPr lang="en-IN"/>
          </a:p>
        </p:txBody>
      </p:sp>
      <p:sp>
        <p:nvSpPr>
          <p:cNvPr id="6" name="Footer Placeholder 5"/>
          <p:cNvSpPr>
            <a:spLocks noGrp="1"/>
          </p:cNvSpPr>
          <p:nvPr>
            <p:ph type="ftr" sz="quarter" idx="11"/>
          </p:nvPr>
        </p:nvSpPr>
        <p:spPr/>
        <p:txBody>
          <a:bodyPr/>
          <a:lstStyle/>
          <a:p>
            <a:r>
              <a:rPr lang="en-US"/>
              <a:t>Review No. 01        Batch No. CB1           Department of CSE</a:t>
            </a:r>
            <a:endParaRPr lang="en-IN"/>
          </a:p>
        </p:txBody>
      </p:sp>
      <p:sp>
        <p:nvSpPr>
          <p:cNvPr id="7" name="Slide Number Placeholder 6"/>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681320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F4621D-49E0-4FD0-A9CA-71EB186FA9FF}" type="datetime1">
              <a:rPr lang="en-IN" smtClean="0"/>
              <a:t>04-12-2025</a:t>
            </a:fld>
            <a:endParaRPr lang="en-IN"/>
          </a:p>
        </p:txBody>
      </p:sp>
      <p:sp>
        <p:nvSpPr>
          <p:cNvPr id="6" name="Footer Placeholder 5"/>
          <p:cNvSpPr>
            <a:spLocks noGrp="1"/>
          </p:cNvSpPr>
          <p:nvPr>
            <p:ph type="ftr" sz="quarter" idx="11"/>
          </p:nvPr>
        </p:nvSpPr>
        <p:spPr/>
        <p:txBody>
          <a:bodyPr/>
          <a:lstStyle/>
          <a:p>
            <a:r>
              <a:rPr lang="en-US"/>
              <a:t>Review No. 01        Batch No. CB1           Department of CSE</a:t>
            </a:r>
            <a:endParaRPr lang="en-IN"/>
          </a:p>
        </p:txBody>
      </p:sp>
      <p:sp>
        <p:nvSpPr>
          <p:cNvPr id="7" name="Slide Number Placeholder 6"/>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3602278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DD608A-327C-460D-B137-2690D0731305}" type="datetime1">
              <a:rPr lang="en-IN" smtClean="0"/>
              <a:t>04-12-2025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Review No. 01        Batch No. CB1           Department of CSE</a:t>
            </a:r>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DCBD69-296B-4D7C-AF62-9B588FC78772}" type="slidenum">
              <a:rPr lang="en-IN" smtClean="0"/>
              <a:t>‹#›</a:t>
            </a:fld>
            <a:endParaRPr lang="en-IN"/>
          </a:p>
        </p:txBody>
      </p:sp>
    </p:spTree>
    <p:extLst>
      <p:ext uri="{BB962C8B-B14F-4D97-AF65-F5344CB8AC3E}">
        <p14:creationId xmlns:p14="http://schemas.microsoft.com/office/powerpoint/2010/main" val="4106517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mailto:shaikmohammadfayaz2580@gmail.com" TargetMode="External"/><Relationship Id="rId2" Type="http://schemas.openxmlformats.org/officeDocument/2006/relationships/hyperlink" Target="mailto:tippanaboinaramesh9100@gmail.com" TargetMode="External"/><Relationship Id="rId1" Type="http://schemas.openxmlformats.org/officeDocument/2006/relationships/slideLayout" Target="../slideLayouts/slideLayout2.xml"/><Relationship Id="rId4" Type="http://schemas.openxmlformats.org/officeDocument/2006/relationships/hyperlink" Target="mailto:chintukinnera23@gmail.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7"/>
          <p:cNvSpPr txBox="1">
            <a:spLocks/>
          </p:cNvSpPr>
          <p:nvPr/>
        </p:nvSpPr>
        <p:spPr>
          <a:xfrm>
            <a:off x="1754154" y="705471"/>
            <a:ext cx="8915400" cy="375925"/>
          </a:xfrm>
          <a:prstGeom prst="roundRect">
            <a:avLst>
              <a:gd name="adj" fmla="val 16667"/>
            </a:avLst>
          </a:prstGeom>
          <a:ln w="25400" cap="flat" cmpd="sng" algn="ctr">
            <a:solidFill>
              <a:schemeClr val="bg1"/>
            </a:solidFill>
            <a:prstDash val="solid"/>
          </a:ln>
        </p:spPr>
        <p:style>
          <a:lnRef idx="2">
            <a:schemeClr val="accent1"/>
          </a:lnRef>
          <a:fillRef idx="1">
            <a:schemeClr val="lt1"/>
          </a:fillRef>
          <a:effectRef idx="0">
            <a:schemeClr val="accent1"/>
          </a:effectRef>
          <a:fontRef idx="minor">
            <a:schemeClr val="dk1"/>
          </a:fontRef>
        </p:style>
        <p:txBody>
          <a:bodyPr>
            <a:noAutofit/>
          </a:bodyPr>
          <a:lstStyle/>
          <a:p>
            <a:pPr lvl="0" algn="ctr">
              <a:spcBef>
                <a:spcPct val="20000"/>
              </a:spcBef>
              <a:defRPr/>
            </a:pPr>
            <a:r>
              <a:rPr lang="en-US" sz="2800" b="1" dirty="0" err="1">
                <a:solidFill>
                  <a:srgbClr val="00B0F0"/>
                </a:solidFill>
                <a:latin typeface="Times New Roman" panose="02020603050405020304" pitchFamily="18" charset="0"/>
                <a:cs typeface="Times New Roman" pitchFamily="18" charset="0"/>
              </a:rPr>
              <a:t>Departmemt</a:t>
            </a:r>
            <a:r>
              <a:rPr lang="en-US" sz="2800" b="1" dirty="0">
                <a:solidFill>
                  <a:srgbClr val="00B0F0"/>
                </a:solidFill>
                <a:latin typeface="Times New Roman" panose="02020603050405020304" pitchFamily="18" charset="0"/>
                <a:cs typeface="Times New Roman" pitchFamily="18" charset="0"/>
              </a:rPr>
              <a:t> of Computer Science and Engineering</a:t>
            </a:r>
          </a:p>
          <a:p>
            <a:pPr algn="ctr">
              <a:spcBef>
                <a:spcPct val="20000"/>
              </a:spcBef>
              <a:defRPr/>
            </a:pPr>
            <a:r>
              <a:rPr lang="en-US" sz="2800" dirty="0">
                <a:solidFill>
                  <a:srgbClr val="FF0000"/>
                </a:solidFill>
              </a:rPr>
              <a:t>Expert-Agnostic AI for Intelligent Tutoring Systems: Leveraging Self-Supervised Knowledge Mining</a:t>
            </a:r>
            <a:endParaRPr lang="en-US" sz="2800" dirty="0">
              <a:solidFill>
                <a:srgbClr val="FF0000"/>
              </a:solidFill>
              <a:latin typeface="Times New Roman" panose="02020603050405020304" pitchFamily="18" charset="0"/>
              <a:cs typeface="Times New Roman" panose="02020603050405020304" pitchFamily="18" charset="0"/>
            </a:endParaRPr>
          </a:p>
        </p:txBody>
      </p:sp>
      <p:sp>
        <p:nvSpPr>
          <p:cNvPr id="16" name="Subtitle 2"/>
          <p:cNvSpPr>
            <a:spLocks noGrp="1"/>
          </p:cNvSpPr>
          <p:nvPr>
            <p:ph type="subTitle" idx="1"/>
          </p:nvPr>
        </p:nvSpPr>
        <p:spPr>
          <a:xfrm>
            <a:off x="1639854" y="1966120"/>
            <a:ext cx="9144000" cy="1605338"/>
          </a:xfrm>
        </p:spPr>
        <p:txBody>
          <a:bodyPr>
            <a:normAutofit lnSpcReduction="10000"/>
          </a:bodyPr>
          <a:lstStyle/>
          <a:p>
            <a:pPr eaLnBrk="1" hangingPunct="1"/>
            <a:endParaRPr lang="en-US" altLang="en-US" sz="1600" dirty="0">
              <a:solidFill>
                <a:schemeClr val="tx1"/>
              </a:solidFill>
              <a:latin typeface="Times New Roman" panose="02020603050405020304" pitchFamily="18" charset="0"/>
              <a:cs typeface="Times New Roman" pitchFamily="18" charset="0"/>
            </a:endParaRPr>
          </a:p>
          <a:p>
            <a:pPr eaLnBrk="1" hangingPunct="1"/>
            <a:r>
              <a:rPr lang="en-US" altLang="en-US" sz="1600" dirty="0">
                <a:solidFill>
                  <a:schemeClr val="tx1"/>
                </a:solidFill>
                <a:latin typeface="Times New Roman" panose="02020603050405020304" pitchFamily="18" charset="0"/>
                <a:cs typeface="Times New Roman" pitchFamily="18" charset="0"/>
              </a:rPr>
              <a:t>PRESENTED BY</a:t>
            </a:r>
          </a:p>
          <a:p>
            <a:pPr algn="l" eaLnBrk="1" hangingPunct="1"/>
            <a:r>
              <a:rPr lang="en-US" altLang="en-US" sz="1600" dirty="0">
                <a:solidFill>
                  <a:schemeClr val="tx1"/>
                </a:solidFill>
                <a:latin typeface="Times New Roman" panose="02020603050405020304" pitchFamily="18" charset="0"/>
                <a:cs typeface="Times New Roman" pitchFamily="18" charset="0"/>
              </a:rPr>
              <a:t>			</a:t>
            </a:r>
            <a:r>
              <a:rPr lang="en-US" altLang="en-US" sz="1600" dirty="0" err="1">
                <a:latin typeface="Times New Roman" panose="02020603050405020304" pitchFamily="18" charset="0"/>
                <a:cs typeface="Times New Roman" pitchFamily="18" charset="0"/>
              </a:rPr>
              <a:t>T.Ramesh</a:t>
            </a:r>
            <a:r>
              <a:rPr lang="en-US" altLang="en-US" sz="1600" dirty="0">
                <a:solidFill>
                  <a:schemeClr val="tx1"/>
                </a:solidFill>
                <a:latin typeface="Times New Roman" panose="02020603050405020304" pitchFamily="18" charset="0"/>
                <a:cs typeface="Times New Roman" pitchFamily="18" charset="0"/>
              </a:rPr>
              <a:t>                            </a:t>
            </a:r>
            <a:r>
              <a:rPr lang="en-US" altLang="en-US" sz="1600" dirty="0">
                <a:latin typeface="Times New Roman" panose="02020603050405020304" pitchFamily="18" charset="0"/>
                <a:cs typeface="Times New Roman" pitchFamily="18" charset="0"/>
              </a:rPr>
              <a:t>(22471A05K3)</a:t>
            </a:r>
            <a:endParaRPr lang="en-US" altLang="en-US" sz="1600" dirty="0">
              <a:solidFill>
                <a:schemeClr val="tx1"/>
              </a:solidFill>
              <a:latin typeface="Times New Roman" panose="02020603050405020304" pitchFamily="18" charset="0"/>
              <a:cs typeface="Times New Roman" pitchFamily="18" charset="0"/>
            </a:endParaRPr>
          </a:p>
          <a:p>
            <a:pPr algn="l"/>
            <a:r>
              <a:rPr lang="en-US" altLang="en-US" sz="1600" dirty="0">
                <a:solidFill>
                  <a:schemeClr val="tx1"/>
                </a:solidFill>
                <a:latin typeface="Times New Roman" panose="02020603050405020304" pitchFamily="18" charset="0"/>
                <a:cs typeface="Times New Roman" pitchFamily="18" charset="0"/>
              </a:rPr>
              <a:t>	</a:t>
            </a:r>
            <a:r>
              <a:rPr lang="en-US" altLang="en-US" sz="1600" dirty="0">
                <a:latin typeface="Times New Roman" panose="02020603050405020304" pitchFamily="18" charset="0"/>
                <a:cs typeface="Times New Roman" pitchFamily="18" charset="0"/>
              </a:rPr>
              <a:t>		</a:t>
            </a:r>
            <a:r>
              <a:rPr lang="en-US" altLang="en-US" sz="1600" dirty="0" err="1">
                <a:latin typeface="Times New Roman" panose="02020603050405020304" pitchFamily="18" charset="0"/>
                <a:cs typeface="Times New Roman" pitchFamily="18" charset="0"/>
              </a:rPr>
              <a:t>Sk.M.Fayaz</a:t>
            </a:r>
            <a:r>
              <a:rPr lang="en-US" altLang="en-US" sz="1600" dirty="0">
                <a:solidFill>
                  <a:schemeClr val="tx1"/>
                </a:solidFill>
                <a:latin typeface="Times New Roman" panose="02020603050405020304" pitchFamily="18" charset="0"/>
                <a:cs typeface="Times New Roman" pitchFamily="18" charset="0"/>
              </a:rPr>
              <a:t>	         (22471A05</a:t>
            </a:r>
            <a:r>
              <a:rPr lang="en-US" altLang="en-US" sz="1600" dirty="0">
                <a:latin typeface="Times New Roman" panose="02020603050405020304" pitchFamily="18" charset="0"/>
                <a:cs typeface="Times New Roman" pitchFamily="18" charset="0"/>
              </a:rPr>
              <a:t>J0</a:t>
            </a:r>
            <a:r>
              <a:rPr lang="en-US" altLang="en-US" sz="1600" dirty="0">
                <a:solidFill>
                  <a:schemeClr val="tx1"/>
                </a:solidFill>
                <a:latin typeface="Times New Roman" panose="02020603050405020304" pitchFamily="18" charset="0"/>
                <a:cs typeface="Times New Roman" pitchFamily="18" charset="0"/>
              </a:rPr>
              <a:t>)</a:t>
            </a:r>
          </a:p>
          <a:p>
            <a:pPr algn="l"/>
            <a:r>
              <a:rPr lang="en-US" altLang="en-US" sz="1600" dirty="0">
                <a:solidFill>
                  <a:schemeClr val="tx1"/>
                </a:solidFill>
                <a:latin typeface="Times New Roman" panose="02020603050405020304" pitchFamily="18" charset="0"/>
                <a:cs typeface="Times New Roman" pitchFamily="18" charset="0"/>
              </a:rPr>
              <a:t>			</a:t>
            </a:r>
            <a:r>
              <a:rPr lang="en-US" altLang="en-US" sz="1600" dirty="0" err="1">
                <a:solidFill>
                  <a:schemeClr val="tx1"/>
                </a:solidFill>
                <a:latin typeface="Times New Roman" panose="02020603050405020304" pitchFamily="18" charset="0"/>
                <a:cs typeface="Times New Roman" pitchFamily="18" charset="0"/>
              </a:rPr>
              <a:t>K.Y.Jakraiah</a:t>
            </a:r>
            <a:r>
              <a:rPr lang="en-US" altLang="en-US" sz="1600" dirty="0">
                <a:solidFill>
                  <a:schemeClr val="tx1"/>
                </a:solidFill>
                <a:latin typeface="Times New Roman" panose="02020603050405020304" pitchFamily="18" charset="0"/>
                <a:cs typeface="Times New Roman" pitchFamily="18" charset="0"/>
              </a:rPr>
              <a:t>	         (22471A05K9)</a:t>
            </a:r>
          </a:p>
        </p:txBody>
      </p:sp>
      <p:sp>
        <p:nvSpPr>
          <p:cNvPr id="17" name="Subtitle 2"/>
          <p:cNvSpPr txBox="1">
            <a:spLocks/>
          </p:cNvSpPr>
          <p:nvPr/>
        </p:nvSpPr>
        <p:spPr bwMode="auto">
          <a:xfrm>
            <a:off x="2782854" y="3571458"/>
            <a:ext cx="6858000" cy="2288429"/>
          </a:xfrm>
          <a:prstGeom prst="rect">
            <a:avLst/>
          </a:prstGeom>
          <a:noFill/>
          <a:ln w="9525">
            <a:noFill/>
            <a:miter lim="800000"/>
            <a:headEnd/>
            <a:tailEnd/>
          </a:ln>
        </p:spPr>
        <p:txBody>
          <a:bodyPr/>
          <a:lstStyle/>
          <a:p>
            <a:pPr algn="ctr" eaLnBrk="1" hangingPunct="1">
              <a:spcBef>
                <a:spcPct val="20000"/>
              </a:spcBef>
              <a:buFont typeface="Wingdings" pitchFamily="2" charset="2"/>
              <a:buNone/>
            </a:pPr>
            <a:r>
              <a:rPr lang="en-US" altLang="en-US" dirty="0">
                <a:solidFill>
                  <a:srgbClr val="006600"/>
                </a:solidFill>
                <a:latin typeface="Times New Roman" panose="02020603050405020304" pitchFamily="18" charset="0"/>
                <a:cs typeface="Times New Roman" pitchFamily="18" charset="0"/>
              </a:rPr>
              <a:t>Under the Esteemed Guidance of</a:t>
            </a:r>
            <a:endParaRPr lang="en-US" altLang="en-US" b="1" dirty="0">
              <a:solidFill>
                <a:srgbClr val="006600"/>
              </a:solidFill>
              <a:latin typeface="Times New Roman" pitchFamily="18" charset="0"/>
              <a:cs typeface="Times New Roman" pitchFamily="18" charset="0"/>
            </a:endParaRPr>
          </a:p>
          <a:p>
            <a:pPr algn="ctr" eaLnBrk="1" hangingPunct="1">
              <a:spcBef>
                <a:spcPct val="20000"/>
              </a:spcBef>
              <a:buFont typeface="Wingdings" pitchFamily="2" charset="2"/>
              <a:buNone/>
            </a:pPr>
            <a:endParaRPr lang="en-US" altLang="en-US" sz="900" b="1" dirty="0">
              <a:solidFill>
                <a:schemeClr val="bg1"/>
              </a:solidFill>
              <a:latin typeface="Times New Roman" pitchFamily="18" charset="0"/>
              <a:cs typeface="Times New Roman" pitchFamily="18" charset="0"/>
            </a:endParaRPr>
          </a:p>
          <a:p>
            <a:pPr algn="ctr">
              <a:spcBef>
                <a:spcPct val="20000"/>
              </a:spcBef>
            </a:pPr>
            <a:r>
              <a:rPr lang="en-US" sz="1600" b="1" dirty="0">
                <a:latin typeface="Times New Roman" panose="02020603050405020304" pitchFamily="18" charset="0"/>
                <a:cs typeface="Times New Roman" panose="02020603050405020304" pitchFamily="18" charset="0"/>
              </a:rPr>
              <a:t>Dr. S.V.N. Srinivasu,</a:t>
            </a:r>
            <a:r>
              <a:rPr lang="en-IN" sz="1600" b="1" i="0" baseline="-25000" dirty="0">
                <a:effectLst/>
                <a:latin typeface="Times New Roman" panose="02020603050405020304" pitchFamily="18" charset="0"/>
                <a:cs typeface="Times New Roman" panose="02020603050405020304" pitchFamily="18" charset="0"/>
              </a:rPr>
              <a:t>B.Tech.,</a:t>
            </a:r>
            <a:r>
              <a:rPr lang="en-IN" sz="1600" b="1" i="0" baseline="-25000" dirty="0" err="1">
                <a:effectLst/>
                <a:latin typeface="Times New Roman" panose="02020603050405020304" pitchFamily="18" charset="0"/>
                <a:cs typeface="Times New Roman" panose="02020603050405020304" pitchFamily="18" charset="0"/>
              </a:rPr>
              <a:t>M.Tech</a:t>
            </a:r>
            <a:r>
              <a:rPr lang="en-IN" sz="1600" b="1" i="0" baseline="-25000" dirty="0">
                <a:effectLst/>
                <a:latin typeface="Times New Roman" panose="02020603050405020304" pitchFamily="18" charset="0"/>
                <a:cs typeface="Times New Roman" panose="02020603050405020304" pitchFamily="18" charset="0"/>
              </a:rPr>
              <a:t>.,</a:t>
            </a:r>
            <a:r>
              <a:rPr lang="en-US" sz="1600" b="1" baseline="-25000" dirty="0">
                <a:latin typeface="Times New Roman" panose="02020603050405020304" pitchFamily="18" charset="0"/>
                <a:cs typeface="Times New Roman" panose="02020603050405020304" pitchFamily="18" charset="0"/>
              </a:rPr>
              <a:t>Ph.D.,</a:t>
            </a:r>
            <a:endParaRPr lang="en-IN" sz="1600" dirty="0">
              <a:latin typeface="Times New Roman" panose="02020603050405020304" pitchFamily="18" charset="0"/>
              <a:cs typeface="Times New Roman" panose="02020603050405020304" pitchFamily="18" charset="0"/>
            </a:endParaRPr>
          </a:p>
          <a:p>
            <a:pPr algn="ctr" eaLnBrk="1" hangingPunct="1">
              <a:spcBef>
                <a:spcPct val="20000"/>
              </a:spcBef>
              <a:buFont typeface="Wingdings" pitchFamily="2" charset="2"/>
              <a:buNone/>
            </a:pPr>
            <a:r>
              <a:rPr lang="en-IN" sz="1600" b="0" i="0" dirty="0" err="1">
                <a:effectLst/>
                <a:latin typeface="Times New Roman" panose="02020603050405020304" pitchFamily="18" charset="0"/>
                <a:cs typeface="Times New Roman" panose="02020603050405020304" pitchFamily="18" charset="0"/>
              </a:rPr>
              <a:t>Assoc.Professor</a:t>
            </a:r>
            <a:r>
              <a:rPr lang="en-US" altLang="en-US" sz="1600" dirty="0">
                <a:latin typeface="Times New Roman" pitchFamily="18" charset="0"/>
                <a:cs typeface="Times New Roman" pitchFamily="18" charset="0"/>
              </a:rPr>
              <a:t>,</a:t>
            </a:r>
          </a:p>
          <a:p>
            <a:pPr algn="ctr" eaLnBrk="1" hangingPunct="1">
              <a:lnSpc>
                <a:spcPct val="150000"/>
              </a:lnSpc>
              <a:spcBef>
                <a:spcPct val="20000"/>
              </a:spcBef>
              <a:buFont typeface="Wingdings" pitchFamily="2" charset="2"/>
              <a:buNone/>
            </a:pPr>
            <a:r>
              <a:rPr lang="en-US" altLang="en-US" sz="1600" dirty="0">
                <a:latin typeface="Times New Roman" pitchFamily="18" charset="0"/>
                <a:cs typeface="Times New Roman" pitchFamily="18" charset="0"/>
              </a:rPr>
              <a:t>Department of Computer Science and Engineering,</a:t>
            </a:r>
          </a:p>
          <a:p>
            <a:pPr algn="ctr" eaLnBrk="1" hangingPunct="1">
              <a:lnSpc>
                <a:spcPct val="150000"/>
              </a:lnSpc>
              <a:spcBef>
                <a:spcPct val="20000"/>
              </a:spcBef>
              <a:buFont typeface="Wingdings" pitchFamily="2" charset="2"/>
              <a:buNone/>
            </a:pPr>
            <a:r>
              <a:rPr lang="en-US" altLang="en-US" sz="1600" dirty="0" err="1">
                <a:latin typeface="Times New Roman" pitchFamily="18" charset="0"/>
                <a:cs typeface="Times New Roman" pitchFamily="18" charset="0"/>
              </a:rPr>
              <a:t>Narasaraopeta</a:t>
            </a:r>
            <a:r>
              <a:rPr lang="en-US" altLang="en-US" sz="1600" dirty="0">
                <a:latin typeface="Times New Roman" pitchFamily="18" charset="0"/>
                <a:cs typeface="Times New Roman" pitchFamily="18" charset="0"/>
              </a:rPr>
              <a:t> Engineering College (Autonomous),</a:t>
            </a:r>
          </a:p>
          <a:p>
            <a:pPr algn="ctr" eaLnBrk="1" hangingPunct="1">
              <a:lnSpc>
                <a:spcPct val="150000"/>
              </a:lnSpc>
              <a:spcBef>
                <a:spcPct val="20000"/>
              </a:spcBef>
              <a:buFont typeface="Wingdings" pitchFamily="2" charset="2"/>
              <a:buNone/>
            </a:pPr>
            <a:r>
              <a:rPr lang="en-US" altLang="en-US" sz="1600" dirty="0">
                <a:latin typeface="Times New Roman" pitchFamily="18" charset="0"/>
                <a:cs typeface="Times New Roman" pitchFamily="18" charset="0"/>
              </a:rPr>
              <a:t>Narasaraopet - 522 601.</a:t>
            </a:r>
          </a:p>
        </p:txBody>
      </p:sp>
      <p:pic>
        <p:nvPicPr>
          <p:cNvPr id="9" name="Picture 8"/>
          <p:cNvPicPr>
            <a:picLocks noChangeAspect="1"/>
          </p:cNvPicPr>
          <p:nvPr/>
        </p:nvPicPr>
        <p:blipFill>
          <a:blip r:embed="rId3"/>
          <a:stretch>
            <a:fillRect/>
          </a:stretch>
        </p:blipFill>
        <p:spPr>
          <a:xfrm>
            <a:off x="0" y="90674"/>
            <a:ext cx="3762900" cy="579027"/>
          </a:xfrm>
          <a:prstGeom prst="rect">
            <a:avLst/>
          </a:prstGeom>
        </p:spPr>
      </p:pic>
    </p:spTree>
    <p:extLst>
      <p:ext uri="{BB962C8B-B14F-4D97-AF65-F5344CB8AC3E}">
        <p14:creationId xmlns:p14="http://schemas.microsoft.com/office/powerpoint/2010/main" val="1769691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73182" cy="1128009"/>
          </a:xfrm>
        </p:spPr>
        <p:txBody>
          <a:bodyPr/>
          <a:lstStyle/>
          <a:p>
            <a:pPr algn="ctr"/>
            <a:r>
              <a:rPr lang="en-US" b="1" dirty="0">
                <a:latin typeface="Times New Roman" panose="02020603050405020304" pitchFamily="18" charset="0"/>
                <a:cs typeface="Times New Roman" panose="02020603050405020304" pitchFamily="18" charset="0"/>
              </a:rPr>
              <a:t>METHODOLOGY</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a:xfrm>
            <a:off x="838200" y="1310640"/>
            <a:ext cx="10515600" cy="4866323"/>
          </a:xfrm>
        </p:spPr>
        <p:txBody>
          <a:bodyPr>
            <a:noAutofit/>
          </a:bodyPr>
          <a:lstStyle/>
          <a:p>
            <a:pPr marL="0" indent="0">
              <a:lnSpc>
                <a:spcPct val="100000"/>
              </a:lnSpc>
              <a:buNone/>
            </a:pPr>
            <a:r>
              <a:rPr lang="en-US" sz="1500" b="1" dirty="0">
                <a:latin typeface="Times New Roman" panose="02020603050405020304" pitchFamily="18" charset="0"/>
                <a:cs typeface="Times New Roman" panose="02020603050405020304" pitchFamily="18" charset="0"/>
              </a:rPr>
              <a:t>1.Dataset Selection:</a:t>
            </a:r>
            <a:br>
              <a:rPr lang="en-US" sz="1500" dirty="0">
                <a:latin typeface="Times New Roman" panose="02020603050405020304" pitchFamily="18" charset="0"/>
                <a:cs typeface="Times New Roman" panose="02020603050405020304" pitchFamily="18" charset="0"/>
              </a:rPr>
            </a:br>
            <a:r>
              <a:rPr lang="en-US" sz="1500" dirty="0">
                <a:latin typeface="Times New Roman" panose="02020603050405020304" pitchFamily="18" charset="0"/>
                <a:cs typeface="Times New Roman" panose="02020603050405020304" pitchFamily="18" charset="0"/>
              </a:rPr>
              <a:t>The </a:t>
            </a:r>
            <a:r>
              <a:rPr lang="en-US" sz="1500" b="1" dirty="0">
                <a:latin typeface="Times New Roman" panose="02020603050405020304" pitchFamily="18" charset="0"/>
                <a:cs typeface="Times New Roman" panose="02020603050405020304" pitchFamily="18" charset="0"/>
              </a:rPr>
              <a:t>EdNet-KT4 dataset</a:t>
            </a:r>
            <a:r>
              <a:rPr lang="en-US" sz="1500" dirty="0">
                <a:latin typeface="Times New Roman" panose="02020603050405020304" pitchFamily="18" charset="0"/>
                <a:cs typeface="Times New Roman" panose="02020603050405020304" pitchFamily="18" charset="0"/>
              </a:rPr>
              <a:t> containing over 300,000 student interaction records was used to model learning behavior and performance.</a:t>
            </a:r>
          </a:p>
          <a:p>
            <a:pPr marL="0" indent="0">
              <a:lnSpc>
                <a:spcPct val="100000"/>
              </a:lnSpc>
              <a:buNone/>
            </a:pPr>
            <a:r>
              <a:rPr lang="en-US" sz="1500" b="1" dirty="0">
                <a:latin typeface="Times New Roman" panose="02020603050405020304" pitchFamily="18" charset="0"/>
                <a:cs typeface="Times New Roman" panose="02020603050405020304" pitchFamily="18" charset="0"/>
              </a:rPr>
              <a:t>2.Data Preprocessing:</a:t>
            </a:r>
            <a:br>
              <a:rPr lang="en-US" sz="1500" dirty="0">
                <a:latin typeface="Times New Roman" panose="02020603050405020304" pitchFamily="18" charset="0"/>
                <a:cs typeface="Times New Roman" panose="02020603050405020304" pitchFamily="18" charset="0"/>
              </a:rPr>
            </a:br>
            <a:r>
              <a:rPr lang="en-US" sz="1500" dirty="0">
                <a:latin typeface="Times New Roman" panose="02020603050405020304" pitchFamily="18" charset="0"/>
                <a:cs typeface="Times New Roman" panose="02020603050405020304" pitchFamily="18" charset="0"/>
              </a:rPr>
              <a:t>Raw data was cleaned by removing incomplete sessions, handling missing values, and encoding categorical variables such as </a:t>
            </a:r>
            <a:r>
              <a:rPr lang="en-US" sz="1500" i="1" dirty="0">
                <a:latin typeface="Times New Roman" panose="02020603050405020304" pitchFamily="18" charset="0"/>
                <a:cs typeface="Times New Roman" panose="02020603050405020304" pitchFamily="18" charset="0"/>
              </a:rPr>
              <a:t>action type</a:t>
            </a:r>
            <a:r>
              <a:rPr lang="en-US" sz="1500" dirty="0">
                <a:latin typeface="Times New Roman" panose="02020603050405020304" pitchFamily="18" charset="0"/>
                <a:cs typeface="Times New Roman" panose="02020603050405020304" pitchFamily="18" charset="0"/>
              </a:rPr>
              <a:t>, </a:t>
            </a:r>
            <a:r>
              <a:rPr lang="en-US" sz="1500" i="1" dirty="0">
                <a:latin typeface="Times New Roman" panose="02020603050405020304" pitchFamily="18" charset="0"/>
                <a:cs typeface="Times New Roman" panose="02020603050405020304" pitchFamily="18" charset="0"/>
              </a:rPr>
              <a:t>item ID</a:t>
            </a:r>
            <a:r>
              <a:rPr lang="en-US" sz="1500" dirty="0">
                <a:latin typeface="Times New Roman" panose="02020603050405020304" pitchFamily="18" charset="0"/>
                <a:cs typeface="Times New Roman" panose="02020603050405020304" pitchFamily="18" charset="0"/>
              </a:rPr>
              <a:t>, and </a:t>
            </a:r>
            <a:r>
              <a:rPr lang="en-US" sz="1500" i="1" dirty="0">
                <a:latin typeface="Times New Roman" panose="02020603050405020304" pitchFamily="18" charset="0"/>
                <a:cs typeface="Times New Roman" panose="02020603050405020304" pitchFamily="18" charset="0"/>
              </a:rPr>
              <a:t>platform</a:t>
            </a:r>
            <a:r>
              <a:rPr lang="en-US" sz="1500" dirty="0">
                <a:latin typeface="Times New Roman" panose="02020603050405020304" pitchFamily="18" charset="0"/>
                <a:cs typeface="Times New Roman" panose="02020603050405020304" pitchFamily="18" charset="0"/>
              </a:rPr>
              <a:t>.</a:t>
            </a:r>
          </a:p>
          <a:p>
            <a:pPr marL="0" indent="0">
              <a:buNone/>
            </a:pPr>
            <a:r>
              <a:rPr lang="en-US" sz="1500" b="1" dirty="0">
                <a:latin typeface="Times New Roman" panose="02020603050405020304" pitchFamily="18" charset="0"/>
                <a:cs typeface="Times New Roman" panose="02020603050405020304" pitchFamily="18" charset="0"/>
              </a:rPr>
              <a:t>3.Feature Engineering:</a:t>
            </a:r>
            <a:br>
              <a:rPr lang="en-US" sz="1500" dirty="0">
                <a:latin typeface="Times New Roman" panose="02020603050405020304" pitchFamily="18" charset="0"/>
                <a:cs typeface="Times New Roman" panose="02020603050405020304" pitchFamily="18" charset="0"/>
              </a:rPr>
            </a:br>
            <a:r>
              <a:rPr lang="en-US" sz="1500" dirty="0">
                <a:latin typeface="Times New Roman" panose="02020603050405020304" pitchFamily="18" charset="0"/>
                <a:cs typeface="Times New Roman" panose="02020603050405020304" pitchFamily="18" charset="0"/>
              </a:rPr>
              <a:t>Extracted key behavioral and temporal features such as </a:t>
            </a:r>
            <a:r>
              <a:rPr lang="en-US" sz="1500" b="1" dirty="0">
                <a:latin typeface="Times New Roman" panose="02020603050405020304" pitchFamily="18" charset="0"/>
                <a:cs typeface="Times New Roman" panose="02020603050405020304" pitchFamily="18" charset="0"/>
              </a:rPr>
              <a:t>time difference between interactions</a:t>
            </a:r>
            <a:r>
              <a:rPr lang="en-US" sz="1500" dirty="0">
                <a:latin typeface="Times New Roman" panose="02020603050405020304" pitchFamily="18" charset="0"/>
                <a:cs typeface="Times New Roman" panose="02020603050405020304" pitchFamily="18" charset="0"/>
              </a:rPr>
              <a:t>, </a:t>
            </a:r>
            <a:r>
              <a:rPr lang="en-US" sz="1500" b="1" dirty="0">
                <a:latin typeface="Times New Roman" panose="02020603050405020304" pitchFamily="18" charset="0"/>
                <a:cs typeface="Times New Roman" panose="02020603050405020304" pitchFamily="18" charset="0"/>
              </a:rPr>
              <a:t>rolling averages</a:t>
            </a:r>
            <a:r>
              <a:rPr lang="en-US" sz="1500" dirty="0">
                <a:latin typeface="Times New Roman" panose="02020603050405020304" pitchFamily="18" charset="0"/>
                <a:cs typeface="Times New Roman" panose="02020603050405020304" pitchFamily="18" charset="0"/>
              </a:rPr>
              <a:t>, and </a:t>
            </a:r>
            <a:r>
              <a:rPr lang="en-US" sz="1500" b="1" dirty="0">
                <a:latin typeface="Times New Roman" panose="02020603050405020304" pitchFamily="18" charset="0"/>
                <a:cs typeface="Times New Roman" panose="02020603050405020304" pitchFamily="18" charset="0"/>
              </a:rPr>
              <a:t>sequence construction</a:t>
            </a:r>
            <a:r>
              <a:rPr lang="en-US" sz="1500" dirty="0">
                <a:latin typeface="Times New Roman" panose="02020603050405020304" pitchFamily="18" charset="0"/>
                <a:cs typeface="Times New Roman" panose="02020603050405020304" pitchFamily="18" charset="0"/>
              </a:rPr>
              <a:t> to capture learning patterns. </a:t>
            </a:r>
          </a:p>
          <a:p>
            <a:pPr marL="0" indent="0">
              <a:buNone/>
            </a:pPr>
            <a:r>
              <a:rPr lang="en-US" sz="1500" dirty="0">
                <a:latin typeface="Times New Roman" panose="02020603050405020304" pitchFamily="18" charset="0"/>
                <a:cs typeface="Times New Roman" panose="02020603050405020304" pitchFamily="18" charset="0"/>
              </a:rPr>
              <a:t>4. </a:t>
            </a:r>
            <a:r>
              <a:rPr lang="en-US" sz="1500" b="1" dirty="0">
                <a:latin typeface="Times New Roman" panose="02020603050405020304" pitchFamily="18" charset="0"/>
                <a:cs typeface="Times New Roman" panose="02020603050405020304" pitchFamily="18" charset="0"/>
              </a:rPr>
              <a:t>Sequence Preparation:</a:t>
            </a:r>
            <a:br>
              <a:rPr lang="en-US" sz="1500" dirty="0">
                <a:latin typeface="Times New Roman" panose="02020603050405020304" pitchFamily="18" charset="0"/>
                <a:cs typeface="Times New Roman" panose="02020603050405020304" pitchFamily="18" charset="0"/>
              </a:rPr>
            </a:br>
            <a:r>
              <a:rPr lang="en-US" sz="1500" dirty="0">
                <a:latin typeface="Times New Roman" panose="02020603050405020304" pitchFamily="18" charset="0"/>
                <a:cs typeface="Times New Roman" panose="02020603050405020304" pitchFamily="18" charset="0"/>
              </a:rPr>
              <a:t>Interaction data was organized into </a:t>
            </a:r>
            <a:r>
              <a:rPr lang="en-US" sz="1500" b="1" dirty="0">
                <a:latin typeface="Times New Roman" panose="02020603050405020304" pitchFamily="18" charset="0"/>
                <a:cs typeface="Times New Roman" panose="02020603050405020304" pitchFamily="18" charset="0"/>
              </a:rPr>
              <a:t>fixed-length sequences (100 interactions per user)</a:t>
            </a:r>
            <a:r>
              <a:rPr lang="en-US" sz="1500" dirty="0">
                <a:latin typeface="Times New Roman" panose="02020603050405020304" pitchFamily="18" charset="0"/>
                <a:cs typeface="Times New Roman" panose="02020603050405020304" pitchFamily="18" charset="0"/>
              </a:rPr>
              <a:t> and transformed into 3D tensors suitable for deep learning models.</a:t>
            </a:r>
          </a:p>
          <a:p>
            <a:pPr marL="0" indent="0">
              <a:buNone/>
            </a:pPr>
            <a:r>
              <a:rPr lang="en-US" sz="1500" dirty="0">
                <a:latin typeface="Times New Roman" panose="02020603050405020304" pitchFamily="18" charset="0"/>
                <a:cs typeface="Times New Roman" panose="02020603050405020304" pitchFamily="18" charset="0"/>
              </a:rPr>
              <a:t>5. </a:t>
            </a:r>
            <a:r>
              <a:rPr lang="en-IN" sz="1500" b="1" dirty="0">
                <a:latin typeface="Times New Roman" panose="02020603050405020304" pitchFamily="18" charset="0"/>
                <a:cs typeface="Times New Roman" panose="02020603050405020304" pitchFamily="18" charset="0"/>
              </a:rPr>
              <a:t>Model Development:</a:t>
            </a:r>
            <a:br>
              <a:rPr lang="en-IN" sz="1500" dirty="0">
                <a:latin typeface="Times New Roman" panose="02020603050405020304" pitchFamily="18" charset="0"/>
                <a:cs typeface="Times New Roman" panose="02020603050405020304" pitchFamily="18" charset="0"/>
              </a:rPr>
            </a:br>
            <a:r>
              <a:rPr lang="en-IN" sz="1500" dirty="0">
                <a:latin typeface="Times New Roman" panose="02020603050405020304" pitchFamily="18" charset="0"/>
                <a:cs typeface="Times New Roman" panose="02020603050405020304" pitchFamily="18" charset="0"/>
              </a:rPr>
              <a:t>Implemented seven models — </a:t>
            </a:r>
            <a:r>
              <a:rPr lang="en-IN" sz="1500" b="1" dirty="0">
                <a:latin typeface="Times New Roman" panose="02020603050405020304" pitchFamily="18" charset="0"/>
                <a:cs typeface="Times New Roman" panose="02020603050405020304" pitchFamily="18" charset="0"/>
              </a:rPr>
              <a:t>MLP, LSTM, BiLSTM, GRU, CNN, Transformer, and GRU-CNN (hybrid)</a:t>
            </a:r>
            <a:r>
              <a:rPr lang="en-IN" sz="1500" dirty="0">
                <a:latin typeface="Times New Roman" panose="02020603050405020304" pitchFamily="18" charset="0"/>
                <a:cs typeface="Times New Roman" panose="02020603050405020304" pitchFamily="18" charset="0"/>
              </a:rPr>
              <a:t> — for predicting student performance using self-supervised learning.</a:t>
            </a:r>
          </a:p>
          <a:p>
            <a:pPr marL="0" indent="0">
              <a:buNone/>
            </a:pPr>
            <a:r>
              <a:rPr lang="en-IN" sz="1500" dirty="0">
                <a:latin typeface="Times New Roman" panose="02020603050405020304" pitchFamily="18" charset="0"/>
                <a:cs typeface="Times New Roman" panose="02020603050405020304" pitchFamily="18" charset="0"/>
              </a:rPr>
              <a:t>6.</a:t>
            </a:r>
            <a:r>
              <a:rPr lang="en-US" sz="1500" b="1" dirty="0"/>
              <a:t> </a:t>
            </a:r>
            <a:r>
              <a:rPr lang="en-US" sz="1500" b="1" dirty="0">
                <a:latin typeface="Times New Roman" panose="02020603050405020304" pitchFamily="18" charset="0"/>
                <a:cs typeface="Times New Roman" panose="02020603050405020304" pitchFamily="18" charset="0"/>
              </a:rPr>
              <a:t>Training and Optimization:</a:t>
            </a:r>
            <a:br>
              <a:rPr lang="en-US" sz="1500" dirty="0">
                <a:latin typeface="Times New Roman" panose="02020603050405020304" pitchFamily="18" charset="0"/>
                <a:cs typeface="Times New Roman" panose="02020603050405020304" pitchFamily="18" charset="0"/>
              </a:rPr>
            </a:br>
            <a:r>
              <a:rPr lang="en-US" sz="1500" dirty="0">
                <a:latin typeface="Times New Roman" panose="02020603050405020304" pitchFamily="18" charset="0"/>
                <a:cs typeface="Times New Roman" panose="02020603050405020304" pitchFamily="18" charset="0"/>
              </a:rPr>
              <a:t>Models were trained using </a:t>
            </a:r>
            <a:r>
              <a:rPr lang="en-US" sz="1500" b="1" dirty="0">
                <a:latin typeface="Times New Roman" panose="02020603050405020304" pitchFamily="18" charset="0"/>
                <a:cs typeface="Times New Roman" panose="02020603050405020304" pitchFamily="18" charset="0"/>
              </a:rPr>
              <a:t>Adam optimizer</a:t>
            </a:r>
            <a:r>
              <a:rPr lang="en-US" sz="1500" dirty="0">
                <a:latin typeface="Times New Roman" panose="02020603050405020304" pitchFamily="18" charset="0"/>
                <a:cs typeface="Times New Roman" panose="02020603050405020304" pitchFamily="18" charset="0"/>
              </a:rPr>
              <a:t> and </a:t>
            </a:r>
            <a:r>
              <a:rPr lang="en-US" sz="1500" b="1" dirty="0">
                <a:latin typeface="Times New Roman" panose="02020603050405020304" pitchFamily="18" charset="0"/>
                <a:cs typeface="Times New Roman" panose="02020603050405020304" pitchFamily="18" charset="0"/>
              </a:rPr>
              <a:t>Binary Cross-Entropy loss</a:t>
            </a:r>
            <a:r>
              <a:rPr lang="en-US" sz="1500" dirty="0">
                <a:latin typeface="Times New Roman" panose="02020603050405020304" pitchFamily="18" charset="0"/>
                <a:cs typeface="Times New Roman" panose="02020603050405020304" pitchFamily="18" charset="0"/>
              </a:rPr>
              <a:t>, with </a:t>
            </a:r>
            <a:r>
              <a:rPr lang="en-US" sz="1500" b="1" dirty="0">
                <a:latin typeface="Times New Roman" panose="02020603050405020304" pitchFamily="18" charset="0"/>
                <a:cs typeface="Times New Roman" panose="02020603050405020304" pitchFamily="18" charset="0"/>
              </a:rPr>
              <a:t>dropout</a:t>
            </a:r>
            <a:r>
              <a:rPr lang="en-US" sz="1500" dirty="0">
                <a:latin typeface="Times New Roman" panose="02020603050405020304" pitchFamily="18" charset="0"/>
                <a:cs typeface="Times New Roman" panose="02020603050405020304" pitchFamily="18" charset="0"/>
              </a:rPr>
              <a:t> and </a:t>
            </a:r>
            <a:r>
              <a:rPr lang="en-US" sz="1500" b="1" dirty="0">
                <a:latin typeface="Times New Roman" panose="02020603050405020304" pitchFamily="18" charset="0"/>
                <a:cs typeface="Times New Roman" panose="02020603050405020304" pitchFamily="18" charset="0"/>
              </a:rPr>
              <a:t>early stopping</a:t>
            </a:r>
            <a:r>
              <a:rPr lang="en-US" sz="1500" dirty="0">
                <a:latin typeface="Times New Roman" panose="02020603050405020304" pitchFamily="18" charset="0"/>
                <a:cs typeface="Times New Roman" panose="02020603050405020304" pitchFamily="18" charset="0"/>
              </a:rPr>
              <a:t> to prevent overfitting.</a:t>
            </a:r>
          </a:p>
          <a:p>
            <a:pPr marL="0" indent="0">
              <a:buNone/>
            </a:pPr>
            <a:r>
              <a:rPr lang="en-US" sz="1500" dirty="0">
                <a:latin typeface="Times New Roman" panose="02020603050405020304" pitchFamily="18" charset="0"/>
                <a:cs typeface="Times New Roman" panose="02020603050405020304" pitchFamily="18" charset="0"/>
              </a:rPr>
              <a:t>7. </a:t>
            </a:r>
            <a:r>
              <a:rPr lang="en-US" sz="1500" b="1" dirty="0">
                <a:latin typeface="Times New Roman" panose="02020603050405020304" pitchFamily="18" charset="0"/>
                <a:cs typeface="Times New Roman" panose="02020603050405020304" pitchFamily="18" charset="0"/>
              </a:rPr>
              <a:t>Performance Evaluation:</a:t>
            </a:r>
            <a:br>
              <a:rPr lang="en-US" sz="1500" dirty="0">
                <a:latin typeface="Times New Roman" panose="02020603050405020304" pitchFamily="18" charset="0"/>
                <a:cs typeface="Times New Roman" panose="02020603050405020304" pitchFamily="18" charset="0"/>
              </a:rPr>
            </a:br>
            <a:r>
              <a:rPr lang="en-US" sz="1500" dirty="0">
                <a:latin typeface="Times New Roman" panose="02020603050405020304" pitchFamily="18" charset="0"/>
                <a:cs typeface="Times New Roman" panose="02020603050405020304" pitchFamily="18" charset="0"/>
              </a:rPr>
              <a:t>Evaluated models using </a:t>
            </a:r>
            <a:r>
              <a:rPr lang="en-US" sz="1500" b="1" dirty="0">
                <a:latin typeface="Times New Roman" panose="02020603050405020304" pitchFamily="18" charset="0"/>
                <a:cs typeface="Times New Roman" panose="02020603050405020304" pitchFamily="18" charset="0"/>
              </a:rPr>
              <a:t>Accuracy, Precision, Recall, and F1-score</a:t>
            </a:r>
            <a:r>
              <a:rPr lang="en-US" sz="1500" dirty="0">
                <a:latin typeface="Times New Roman" panose="02020603050405020304" pitchFamily="18" charset="0"/>
                <a:cs typeface="Times New Roman" panose="02020603050405020304" pitchFamily="18" charset="0"/>
              </a:rPr>
              <a:t>, along with </a:t>
            </a:r>
            <a:r>
              <a:rPr lang="en-US" sz="1500" b="1" dirty="0">
                <a:latin typeface="Times New Roman" panose="02020603050405020304" pitchFamily="18" charset="0"/>
                <a:cs typeface="Times New Roman" panose="02020603050405020304" pitchFamily="18" charset="0"/>
              </a:rPr>
              <a:t>training vs testing loss plots</a:t>
            </a:r>
            <a:r>
              <a:rPr lang="en-US" sz="1500" dirty="0">
                <a:latin typeface="Times New Roman" panose="02020603050405020304" pitchFamily="18" charset="0"/>
                <a:cs typeface="Times New Roman" panose="02020603050405020304" pitchFamily="18" charset="0"/>
              </a:rPr>
              <a:t> to study convergence and generalization.</a:t>
            </a:r>
          </a:p>
          <a:p>
            <a:pPr marL="514350" indent="-514350">
              <a:lnSpc>
                <a:spcPct val="100000"/>
              </a:lnSpc>
              <a:buFont typeface="+mj-lt"/>
              <a:buAutoNum type="arabicPeriod"/>
            </a:pPr>
            <a:endParaRPr lang="en-US" sz="1500" dirty="0">
              <a:latin typeface="Times New Roman" panose="02020603050405020304" pitchFamily="18" charset="0"/>
              <a:cs typeface="Times New Roman" panose="02020603050405020304" pitchFamily="18" charset="0"/>
            </a:endParaRPr>
          </a:p>
          <a:p>
            <a:pPr marL="514350" indent="-514350">
              <a:lnSpc>
                <a:spcPct val="100000"/>
              </a:lnSpc>
              <a:buFont typeface="+mj-lt"/>
              <a:buAutoNum type="arabicPeriod"/>
            </a:pPr>
            <a:endParaRPr lang="en-US" sz="1500" dirty="0">
              <a:latin typeface="Times New Roman" panose="02020603050405020304" pitchFamily="18" charset="0"/>
              <a:cs typeface="Times New Roman" panose="02020603050405020304" pitchFamily="18" charset="0"/>
            </a:endParaRPr>
          </a:p>
          <a:p>
            <a:pPr marL="0" indent="0">
              <a:lnSpc>
                <a:spcPct val="100000"/>
              </a:lnSpc>
              <a:buNone/>
            </a:pPr>
            <a:endParaRPr lang="en-US" sz="1500" dirty="0">
              <a:latin typeface="Times New Roman" panose="02020603050405020304" pitchFamily="18" charset="0"/>
              <a:cs typeface="Times New Roman" panose="02020603050405020304" pitchFamily="18" charset="0"/>
            </a:endParaRPr>
          </a:p>
          <a:p>
            <a:pPr marL="0" indent="0">
              <a:lnSpc>
                <a:spcPct val="100000"/>
              </a:lnSpc>
              <a:buNone/>
            </a:pPr>
            <a:endParaRPr lang="en-US" sz="1500" dirty="0">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fld id="{12070DA7-80D8-491B-8EFC-8BD2E8908145}" type="datetime1">
              <a:rPr lang="en-IN" smtClean="0">
                <a:latin typeface="Times New Roman" panose="02020603050405020304" pitchFamily="18" charset="0"/>
                <a:cs typeface="Times New Roman" panose="02020603050405020304" pitchFamily="18" charset="0"/>
              </a:rPr>
              <a:t>04-12-2025</a:t>
            </a:fld>
            <a:endParaRPr lang="en-US">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Review No. 01        Batch No. CB5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10</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8576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2D1C6B-8540-EB16-F932-F5999FC435C1}"/>
              </a:ext>
            </a:extLst>
          </p:cNvPr>
          <p:cNvSpPr>
            <a:spLocks noGrp="1"/>
          </p:cNvSpPr>
          <p:nvPr>
            <p:ph type="dt" sz="half" idx="10"/>
          </p:nvPr>
        </p:nvSpPr>
        <p:spPr/>
        <p:txBody>
          <a:bodyPr/>
          <a:lstStyle/>
          <a:p>
            <a:fld id="{B8EBEB20-0D9C-4C25-8E69-8C814B741A90}" type="datetime1">
              <a:rPr lang="en-IN" smtClean="0"/>
              <a:t>04-12-2025</a:t>
            </a:fld>
            <a:endParaRPr lang="en-IN"/>
          </a:p>
        </p:txBody>
      </p:sp>
      <p:sp>
        <p:nvSpPr>
          <p:cNvPr id="3" name="Footer Placeholder 2">
            <a:extLst>
              <a:ext uri="{FF2B5EF4-FFF2-40B4-BE49-F238E27FC236}">
                <a16:creationId xmlns:a16="http://schemas.microsoft.com/office/drawing/2014/main" id="{C97189CC-5F23-DA24-7D31-F096503EB275}"/>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Review No. 01        Batch No. CB5           Department of CSE</a:t>
            </a:r>
          </a:p>
          <a:p>
            <a:endParaRPr lang="en-IN" dirty="0"/>
          </a:p>
        </p:txBody>
      </p:sp>
      <p:sp>
        <p:nvSpPr>
          <p:cNvPr id="4" name="Slide Number Placeholder 3">
            <a:extLst>
              <a:ext uri="{FF2B5EF4-FFF2-40B4-BE49-F238E27FC236}">
                <a16:creationId xmlns:a16="http://schemas.microsoft.com/office/drawing/2014/main" id="{D72AEED0-C219-9F6C-182B-AE87FC0048BC}"/>
              </a:ext>
            </a:extLst>
          </p:cNvPr>
          <p:cNvSpPr>
            <a:spLocks noGrp="1"/>
          </p:cNvSpPr>
          <p:nvPr>
            <p:ph type="sldNum" sz="quarter" idx="12"/>
          </p:nvPr>
        </p:nvSpPr>
        <p:spPr/>
        <p:txBody>
          <a:bodyPr/>
          <a:lstStyle/>
          <a:p>
            <a:fld id="{65DCBD69-296B-4D7C-AF62-9B588FC78772}" type="slidenum">
              <a:rPr lang="en-IN" smtClean="0"/>
              <a:t>11</a:t>
            </a:fld>
            <a:endParaRPr lang="en-IN"/>
          </a:p>
        </p:txBody>
      </p:sp>
      <p:pic>
        <p:nvPicPr>
          <p:cNvPr id="5" name="Picture 4">
            <a:extLst>
              <a:ext uri="{FF2B5EF4-FFF2-40B4-BE49-F238E27FC236}">
                <a16:creationId xmlns:a16="http://schemas.microsoft.com/office/drawing/2014/main" id="{F71DEA5E-7BE6-DF48-3DA1-B0B3FA15556C}"/>
              </a:ext>
            </a:extLst>
          </p:cNvPr>
          <p:cNvPicPr>
            <a:picLocks noChangeAspect="1"/>
          </p:cNvPicPr>
          <p:nvPr/>
        </p:nvPicPr>
        <p:blipFill>
          <a:blip r:embed="rId2"/>
          <a:stretch>
            <a:fillRect/>
          </a:stretch>
        </p:blipFill>
        <p:spPr>
          <a:xfrm>
            <a:off x="0" y="0"/>
            <a:ext cx="3762900" cy="579027"/>
          </a:xfrm>
          <a:prstGeom prst="rect">
            <a:avLst/>
          </a:prstGeom>
        </p:spPr>
      </p:pic>
      <p:sp>
        <p:nvSpPr>
          <p:cNvPr id="8" name="Content Placeholder 8">
            <a:extLst>
              <a:ext uri="{FF2B5EF4-FFF2-40B4-BE49-F238E27FC236}">
                <a16:creationId xmlns:a16="http://schemas.microsoft.com/office/drawing/2014/main" id="{AEFFA0F3-B50C-56D4-10F7-FC9C94A3FA93}"/>
              </a:ext>
            </a:extLst>
          </p:cNvPr>
          <p:cNvSpPr txBox="1">
            <a:spLocks/>
          </p:cNvSpPr>
          <p:nvPr/>
        </p:nvSpPr>
        <p:spPr>
          <a:xfrm>
            <a:off x="838200" y="1576873"/>
            <a:ext cx="10515600" cy="460009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endParaRPr lang="en-US"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CEE950C-AC5E-E18C-3A69-D15D54203C07}"/>
              </a:ext>
            </a:extLst>
          </p:cNvPr>
          <p:cNvSpPr txBox="1"/>
          <p:nvPr/>
        </p:nvSpPr>
        <p:spPr>
          <a:xfrm>
            <a:off x="1691104" y="5783002"/>
            <a:ext cx="8773695"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      Dataset Description Before and After Data Preprocessing</a:t>
            </a:r>
          </a:p>
        </p:txBody>
      </p:sp>
      <p:sp>
        <p:nvSpPr>
          <p:cNvPr id="11" name="TextBox 10">
            <a:extLst>
              <a:ext uri="{FF2B5EF4-FFF2-40B4-BE49-F238E27FC236}">
                <a16:creationId xmlns:a16="http://schemas.microsoft.com/office/drawing/2014/main" id="{3A1A1C19-97AA-9403-6C6E-5534698F6F91}"/>
              </a:ext>
            </a:extLst>
          </p:cNvPr>
          <p:cNvSpPr txBox="1"/>
          <p:nvPr/>
        </p:nvSpPr>
        <p:spPr>
          <a:xfrm>
            <a:off x="8133347" y="3912474"/>
            <a:ext cx="3144253" cy="646331"/>
          </a:xfrm>
          <a:prstGeom prst="rect">
            <a:avLst/>
          </a:prstGeom>
          <a:noFill/>
        </p:spPr>
        <p:txBody>
          <a:bodyPr wrap="square" rtlCol="0">
            <a:spAutoFit/>
          </a:bodyPr>
          <a:lstStyle/>
          <a:p>
            <a:pPr algn="just"/>
            <a:r>
              <a:rPr lang="en-IN" sz="1800" dirty="0">
                <a:latin typeface="Times New Roman" panose="02020603050405020304" pitchFamily="18" charset="0"/>
                <a:cs typeface="Times New Roman" panose="02020603050405020304" pitchFamily="18" charset="0"/>
              </a:rPr>
              <a:t>Dataset Description After Data Preprocessing</a:t>
            </a:r>
          </a:p>
        </p:txBody>
      </p:sp>
      <p:pic>
        <p:nvPicPr>
          <p:cNvPr id="13" name="Picture 12" descr="A table with a list of information">
            <a:extLst>
              <a:ext uri="{FF2B5EF4-FFF2-40B4-BE49-F238E27FC236}">
                <a16:creationId xmlns:a16="http://schemas.microsoft.com/office/drawing/2014/main" id="{53FEC7AC-20F9-F392-D9AE-583A14E457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072281"/>
            <a:ext cx="10287000" cy="4425055"/>
          </a:xfrm>
          <a:prstGeom prst="rect">
            <a:avLst/>
          </a:prstGeom>
        </p:spPr>
      </p:pic>
    </p:spTree>
    <p:extLst>
      <p:ext uri="{BB962C8B-B14F-4D97-AF65-F5344CB8AC3E}">
        <p14:creationId xmlns:p14="http://schemas.microsoft.com/office/powerpoint/2010/main" val="1564589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0756D0-9B70-1E23-BAA0-4ABB3313AC47}"/>
              </a:ext>
            </a:extLst>
          </p:cNvPr>
          <p:cNvSpPr>
            <a:spLocks noGrp="1"/>
          </p:cNvSpPr>
          <p:nvPr>
            <p:ph type="dt" sz="half" idx="10"/>
          </p:nvPr>
        </p:nvSpPr>
        <p:spPr/>
        <p:txBody>
          <a:bodyPr/>
          <a:lstStyle/>
          <a:p>
            <a:fld id="{7EDDB7BE-5836-4FB4-B305-5854BD0F2118}" type="datetime1">
              <a:rPr lang="en-IN" smtClean="0"/>
              <a:t>04-12-2025</a:t>
            </a:fld>
            <a:endParaRPr lang="en-IN" dirty="0"/>
          </a:p>
        </p:txBody>
      </p:sp>
      <p:sp>
        <p:nvSpPr>
          <p:cNvPr id="3" name="Footer Placeholder 2">
            <a:extLst>
              <a:ext uri="{FF2B5EF4-FFF2-40B4-BE49-F238E27FC236}">
                <a16:creationId xmlns:a16="http://schemas.microsoft.com/office/drawing/2014/main" id="{1FF3849D-CD4F-9F77-6966-A8B39C3549D4}"/>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Review No. 01        Batch No. CB5           Department of CSE</a:t>
            </a:r>
          </a:p>
          <a:p>
            <a:endParaRPr lang="en-IN" dirty="0"/>
          </a:p>
        </p:txBody>
      </p:sp>
      <p:sp>
        <p:nvSpPr>
          <p:cNvPr id="4" name="Slide Number Placeholder 3">
            <a:extLst>
              <a:ext uri="{FF2B5EF4-FFF2-40B4-BE49-F238E27FC236}">
                <a16:creationId xmlns:a16="http://schemas.microsoft.com/office/drawing/2014/main" id="{951560FE-2FEA-AE54-9DF6-78141A70F3B9}"/>
              </a:ext>
            </a:extLst>
          </p:cNvPr>
          <p:cNvSpPr>
            <a:spLocks noGrp="1"/>
          </p:cNvSpPr>
          <p:nvPr>
            <p:ph type="sldNum" sz="quarter" idx="12"/>
          </p:nvPr>
        </p:nvSpPr>
        <p:spPr/>
        <p:txBody>
          <a:bodyPr/>
          <a:lstStyle/>
          <a:p>
            <a:fld id="{65DCBD69-296B-4D7C-AF62-9B588FC78772}" type="slidenum">
              <a:rPr lang="en-IN" smtClean="0"/>
              <a:t>12</a:t>
            </a:fld>
            <a:endParaRPr lang="en-IN"/>
          </a:p>
        </p:txBody>
      </p:sp>
      <p:pic>
        <p:nvPicPr>
          <p:cNvPr id="5" name="Picture 4">
            <a:extLst>
              <a:ext uri="{FF2B5EF4-FFF2-40B4-BE49-F238E27FC236}">
                <a16:creationId xmlns:a16="http://schemas.microsoft.com/office/drawing/2014/main" id="{9505243D-9D3E-B16D-7664-8F128469C0D7}"/>
              </a:ext>
            </a:extLst>
          </p:cNvPr>
          <p:cNvPicPr>
            <a:picLocks noChangeAspect="1"/>
          </p:cNvPicPr>
          <p:nvPr/>
        </p:nvPicPr>
        <p:blipFill>
          <a:blip r:embed="rId2"/>
          <a:stretch>
            <a:fillRect/>
          </a:stretch>
        </p:blipFill>
        <p:spPr>
          <a:xfrm>
            <a:off x="0" y="0"/>
            <a:ext cx="3762900" cy="579027"/>
          </a:xfrm>
          <a:prstGeom prst="rect">
            <a:avLst/>
          </a:prstGeom>
        </p:spPr>
      </p:pic>
      <p:sp>
        <p:nvSpPr>
          <p:cNvPr id="7" name="TextBox 6">
            <a:extLst>
              <a:ext uri="{FF2B5EF4-FFF2-40B4-BE49-F238E27FC236}">
                <a16:creationId xmlns:a16="http://schemas.microsoft.com/office/drawing/2014/main" id="{5896A253-4453-8E01-47BB-30772054AAB3}"/>
              </a:ext>
            </a:extLst>
          </p:cNvPr>
          <p:cNvSpPr txBox="1"/>
          <p:nvPr/>
        </p:nvSpPr>
        <p:spPr>
          <a:xfrm>
            <a:off x="3047223" y="579027"/>
            <a:ext cx="6097554" cy="707886"/>
          </a:xfrm>
          <a:prstGeom prst="rect">
            <a:avLst/>
          </a:prstGeom>
          <a:noFill/>
        </p:spPr>
        <p:txBody>
          <a:bodyPr wrap="square">
            <a:spAutoFit/>
          </a:bodyPr>
          <a:lstStyle/>
          <a:p>
            <a:pPr algn="ctr"/>
            <a:r>
              <a:rPr lang="en-US" sz="4000" b="1" dirty="0">
                <a:latin typeface="Times New Roman" panose="02020603050405020304" pitchFamily="18" charset="0"/>
                <a:cs typeface="Times New Roman" panose="02020603050405020304" pitchFamily="18" charset="0"/>
              </a:rPr>
              <a:t>System Requirements</a:t>
            </a:r>
            <a:endParaRPr lang="en-IN" sz="4000" dirty="0"/>
          </a:p>
        </p:txBody>
      </p:sp>
      <p:sp>
        <p:nvSpPr>
          <p:cNvPr id="9" name="TextBox 8">
            <a:extLst>
              <a:ext uri="{FF2B5EF4-FFF2-40B4-BE49-F238E27FC236}">
                <a16:creationId xmlns:a16="http://schemas.microsoft.com/office/drawing/2014/main" id="{8F3C6643-B936-C17F-5FFD-2A78A30C738B}"/>
              </a:ext>
            </a:extLst>
          </p:cNvPr>
          <p:cNvSpPr txBox="1"/>
          <p:nvPr/>
        </p:nvSpPr>
        <p:spPr>
          <a:xfrm>
            <a:off x="1388706" y="1286913"/>
            <a:ext cx="9965094" cy="4524315"/>
          </a:xfrm>
          <a:prstGeom prst="rect">
            <a:avLst/>
          </a:prstGeom>
          <a:noFill/>
        </p:spPr>
        <p:txBody>
          <a:bodyPr wrap="square">
            <a:spAutoFit/>
          </a:bodyPr>
          <a:lstStyle/>
          <a:p>
            <a:pPr>
              <a:lnSpc>
                <a:spcPct val="150000"/>
              </a:lnSpc>
              <a:buNone/>
              <a:tabLst>
                <a:tab pos="3860800" algn="l"/>
                <a:tab pos="5473700" algn="l"/>
              </a:tabLst>
            </a:pPr>
            <a:r>
              <a:rPr lang="en-US" sz="2400" b="1" dirty="0">
                <a:latin typeface="Times New Roman" panose="02020603050405020304" pitchFamily="18" charset="0"/>
                <a:cs typeface="Times New Roman" panose="02020603050405020304" pitchFamily="18" charset="0"/>
              </a:rPr>
              <a:t>Hardware Requirements</a:t>
            </a:r>
            <a:endParaRPr lang="en-IN" sz="2400" dirty="0">
              <a:latin typeface="Times New Roman" panose="02020603050405020304" pitchFamily="18" charset="0"/>
              <a:cs typeface="Times New Roman" panose="02020603050405020304" pitchFamily="18" charset="0"/>
            </a:endParaRPr>
          </a:p>
          <a:p>
            <a:pPr lvl="0" defTabSz="1041400">
              <a:tabLst>
                <a:tab pos="3860800" algn="l"/>
                <a:tab pos="5473700" algn="l"/>
              </a:tabLst>
            </a:pPr>
            <a:r>
              <a:rPr lang="en-US" sz="2400" dirty="0">
                <a:latin typeface="Times New Roman" panose="02020603050405020304" pitchFamily="18" charset="0"/>
                <a:cs typeface="Times New Roman" panose="02020603050405020304" pitchFamily="18" charset="0"/>
              </a:rPr>
              <a:t>Processor	:	intel Core i5</a:t>
            </a:r>
            <a:endParaRPr lang="en-IN" sz="2400" dirty="0">
              <a:latin typeface="Times New Roman" panose="02020603050405020304" pitchFamily="18" charset="0"/>
              <a:cs typeface="Times New Roman" panose="02020603050405020304" pitchFamily="18" charset="0"/>
            </a:endParaRPr>
          </a:p>
          <a:p>
            <a:pPr lvl="0" defTabSz="1790700">
              <a:tabLst>
                <a:tab pos="3860800" algn="l"/>
                <a:tab pos="5473700" algn="l"/>
              </a:tabLst>
            </a:pPr>
            <a:r>
              <a:rPr lang="en-US" sz="2400" dirty="0">
                <a:latin typeface="Times New Roman" panose="02020603050405020304" pitchFamily="18" charset="0"/>
                <a:cs typeface="Times New Roman" panose="02020603050405020304" pitchFamily="18" charset="0"/>
              </a:rPr>
              <a:t>Cache memory	:	4MB(Megabyte)</a:t>
            </a:r>
            <a:r>
              <a:rPr lang="en-IN" sz="2400" dirty="0">
                <a:latin typeface="Times New Roman" panose="02020603050405020304" pitchFamily="18" charset="0"/>
                <a:cs typeface="Times New Roman" panose="02020603050405020304" pitchFamily="18" charset="0"/>
              </a:rPr>
              <a:t> </a:t>
            </a:r>
          </a:p>
          <a:p>
            <a:pPr lvl="0">
              <a:tabLst>
                <a:tab pos="3860800" algn="l"/>
                <a:tab pos="5473700" algn="l"/>
              </a:tabLst>
            </a:pPr>
            <a:r>
              <a:rPr lang="en-US" sz="2400" dirty="0">
                <a:latin typeface="Times New Roman" panose="02020603050405020304" pitchFamily="18" charset="0"/>
                <a:cs typeface="Times New Roman" panose="02020603050405020304" pitchFamily="18" charset="0"/>
              </a:rPr>
              <a:t>RAM	</a:t>
            </a:r>
            <a:r>
              <a:rPr lang="en-IN"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12.7GB (gigabyte)</a:t>
            </a:r>
            <a:r>
              <a:rPr lang="en-IN" sz="2400" dirty="0">
                <a:latin typeface="Times New Roman" panose="02020603050405020304" pitchFamily="18" charset="0"/>
                <a:cs typeface="Times New Roman" panose="02020603050405020304" pitchFamily="18" charset="0"/>
              </a:rPr>
              <a:t> </a:t>
            </a:r>
          </a:p>
          <a:p>
            <a:pPr lvl="0">
              <a:tabLst>
                <a:tab pos="3860800" algn="l"/>
                <a:tab pos="5473700" algn="l"/>
              </a:tabLst>
            </a:pPr>
            <a:r>
              <a:rPr lang="en-US" sz="2400" dirty="0">
                <a:latin typeface="Times New Roman" panose="02020603050405020304" pitchFamily="18" charset="0"/>
                <a:cs typeface="Times New Roman" panose="02020603050405020304" pitchFamily="18" charset="0"/>
              </a:rPr>
              <a:t>Hard Disk</a:t>
            </a:r>
            <a:r>
              <a:rPr lang="en-IN"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 	166.8GB</a:t>
            </a:r>
            <a:r>
              <a:rPr lang="en-IN" sz="2400" dirty="0">
                <a:latin typeface="Times New Roman" panose="02020603050405020304" pitchFamily="18" charset="0"/>
                <a:cs typeface="Times New Roman" panose="02020603050405020304" pitchFamily="18" charset="0"/>
              </a:rPr>
              <a:t> </a:t>
            </a:r>
          </a:p>
          <a:p>
            <a:pPr lvl="0">
              <a:tabLst>
                <a:tab pos="3860800" algn="l"/>
                <a:tab pos="5473700" algn="l"/>
              </a:tabLst>
            </a:pPr>
            <a:r>
              <a:rPr lang="en-IN" sz="2400" dirty="0">
                <a:latin typeface="Times New Roman" panose="02020603050405020304" pitchFamily="18" charset="0"/>
                <a:cs typeface="Times New Roman" panose="02020603050405020304" pitchFamily="18" charset="0"/>
              </a:rPr>
              <a:t>Compute Engine      	:	T4 GPU</a:t>
            </a:r>
          </a:p>
          <a:p>
            <a:pPr lvl="0">
              <a:lnSpc>
                <a:spcPct val="150000"/>
              </a:lnSpc>
              <a:buNone/>
              <a:tabLst>
                <a:tab pos="3860800" algn="l"/>
                <a:tab pos="5473700" algn="l"/>
              </a:tabLst>
            </a:pPr>
            <a:r>
              <a:rPr lang="en-US" sz="2400" b="1" dirty="0">
                <a:latin typeface="Times New Roman" panose="02020603050405020304" pitchFamily="18" charset="0"/>
                <a:cs typeface="Times New Roman" panose="02020603050405020304" pitchFamily="18" charset="0"/>
              </a:rPr>
              <a:t>Software Requirements</a:t>
            </a:r>
            <a:endParaRPr lang="en-IN" sz="2400" dirty="0">
              <a:latin typeface="Times New Roman" panose="02020603050405020304" pitchFamily="18" charset="0"/>
              <a:cs typeface="Times New Roman" panose="02020603050405020304" pitchFamily="18" charset="0"/>
            </a:endParaRPr>
          </a:p>
          <a:p>
            <a:pPr lvl="0">
              <a:tabLst>
                <a:tab pos="3860800" algn="l"/>
                <a:tab pos="5473700" algn="l"/>
              </a:tabLst>
            </a:pPr>
            <a:r>
              <a:rPr lang="en-US" sz="2400" dirty="0">
                <a:latin typeface="Times New Roman" panose="02020603050405020304" pitchFamily="18" charset="0"/>
                <a:cs typeface="Times New Roman" panose="02020603050405020304" pitchFamily="18" charset="0"/>
              </a:rPr>
              <a:t>Operating System</a:t>
            </a:r>
            <a:r>
              <a:rPr lang="en-IN"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 	Windows 10, 64-bit OS</a:t>
            </a:r>
          </a:p>
          <a:p>
            <a:pPr lvl="0">
              <a:tabLst>
                <a:tab pos="3860800" algn="l"/>
                <a:tab pos="5473700" algn="l"/>
              </a:tabLst>
            </a:pPr>
            <a:r>
              <a:rPr lang="en-US" sz="2400" dirty="0">
                <a:latin typeface="Times New Roman" panose="02020603050405020304" pitchFamily="18" charset="0"/>
                <a:cs typeface="Times New Roman" panose="02020603050405020304" pitchFamily="18" charset="0"/>
              </a:rPr>
              <a:t>Coding Language</a:t>
            </a:r>
            <a:r>
              <a:rPr lang="en-IN"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 	Python</a:t>
            </a:r>
            <a:r>
              <a:rPr lang="en-IN" sz="2400" dirty="0">
                <a:latin typeface="Times New Roman" panose="02020603050405020304" pitchFamily="18" charset="0"/>
                <a:cs typeface="Times New Roman" panose="02020603050405020304" pitchFamily="18" charset="0"/>
              </a:rPr>
              <a:t> </a:t>
            </a:r>
          </a:p>
          <a:p>
            <a:pPr lvl="0">
              <a:tabLst>
                <a:tab pos="3860800" algn="l"/>
                <a:tab pos="5473700" algn="l"/>
              </a:tabLst>
            </a:pPr>
            <a:r>
              <a:rPr lang="en-US" sz="2400" dirty="0">
                <a:latin typeface="Times New Roman" panose="02020603050405020304" pitchFamily="18" charset="0"/>
                <a:cs typeface="Times New Roman" panose="02020603050405020304" pitchFamily="18" charset="0"/>
              </a:rPr>
              <a:t>Python distribution</a:t>
            </a:r>
            <a:r>
              <a:rPr lang="en-IN"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 		Google </a:t>
            </a:r>
            <a:r>
              <a:rPr lang="en-US" sz="2400" dirty="0" err="1">
                <a:latin typeface="Times New Roman" panose="02020603050405020304" pitchFamily="18" charset="0"/>
                <a:cs typeface="Times New Roman" panose="02020603050405020304" pitchFamily="18" charset="0"/>
              </a:rPr>
              <a:t>Colab</a:t>
            </a:r>
            <a:r>
              <a:rPr lang="en-US" sz="2400" dirty="0">
                <a:latin typeface="Times New Roman" panose="02020603050405020304" pitchFamily="18" charset="0"/>
                <a:cs typeface="Times New Roman" panose="02020603050405020304" pitchFamily="18" charset="0"/>
              </a:rPr>
              <a:t> Pro , Flask</a:t>
            </a:r>
            <a:r>
              <a:rPr lang="en-IN" sz="2400" dirty="0">
                <a:latin typeface="Times New Roman" panose="02020603050405020304" pitchFamily="18" charset="0"/>
                <a:cs typeface="Times New Roman" panose="02020603050405020304" pitchFamily="18" charset="0"/>
              </a:rPr>
              <a:t> </a:t>
            </a:r>
          </a:p>
          <a:p>
            <a:pPr lvl="0">
              <a:tabLst>
                <a:tab pos="3860800" algn="l"/>
                <a:tab pos="5473700" algn="l"/>
              </a:tabLst>
            </a:pPr>
            <a:r>
              <a:rPr lang="en-US" sz="2400" dirty="0">
                <a:latin typeface="Times New Roman" panose="02020603050405020304" pitchFamily="18" charset="0"/>
                <a:cs typeface="Times New Roman" panose="02020603050405020304" pitchFamily="18" charset="0"/>
              </a:rPr>
              <a:t>Browser	: 	Any Latest Browser like Chrome</a:t>
            </a:r>
            <a:r>
              <a:rPr lang="en-IN" sz="2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0578938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73182" cy="1128009"/>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BLOCK DIAGRAM OR FLOW DIAGRAM</a:t>
            </a: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fld id="{40AAE5EC-2EB1-4BBF-8D96-F80A5FE5A069}" type="datetime1">
              <a:rPr lang="en-IN" smtClean="0">
                <a:latin typeface="Times New Roman" panose="02020603050405020304" pitchFamily="18" charset="0"/>
                <a:cs typeface="Times New Roman" panose="02020603050405020304" pitchFamily="18" charset="0"/>
              </a:rPr>
              <a:t>04-12-2025</a:t>
            </a:fld>
            <a:endParaRPr lang="en-US">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Review No. 01        Batch No. CB5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13</a:t>
            </a:fld>
            <a:endParaRPr lang="en-US">
              <a:latin typeface="Times New Roman" panose="02020603050405020304" pitchFamily="18" charset="0"/>
              <a:cs typeface="Times New Roman" panose="02020603050405020304" pitchFamily="18" charset="0"/>
            </a:endParaRPr>
          </a:p>
        </p:txBody>
      </p:sp>
      <p:pic>
        <p:nvPicPr>
          <p:cNvPr id="10" name="Content Placeholder 9">
            <a:extLst>
              <a:ext uri="{FF2B5EF4-FFF2-40B4-BE49-F238E27FC236}">
                <a16:creationId xmlns:a16="http://schemas.microsoft.com/office/drawing/2014/main" id="{85C1FD48-AB6D-FE2B-1267-D467C57040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0" y="1825625"/>
            <a:ext cx="6888479" cy="4351338"/>
          </a:xfrm>
        </p:spPr>
      </p:pic>
    </p:spTree>
    <p:extLst>
      <p:ext uri="{BB962C8B-B14F-4D97-AF65-F5344CB8AC3E}">
        <p14:creationId xmlns:p14="http://schemas.microsoft.com/office/powerpoint/2010/main" val="2137029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B2AA0-B3FA-65A4-D56D-20B05210DFE9}"/>
            </a:ext>
          </a:extLst>
        </p:cNvPr>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02CAFC5F-A3A0-66F2-2278-AD80F3313EB2}"/>
              </a:ext>
            </a:extLst>
          </p:cNvPr>
          <p:cNvSpPr>
            <a:spLocks noGrp="1"/>
          </p:cNvSpPr>
          <p:nvPr>
            <p:ph sz="half" idx="1"/>
          </p:nvPr>
        </p:nvSpPr>
        <p:spPr>
          <a:xfrm>
            <a:off x="574040" y="1378772"/>
            <a:ext cx="5181600" cy="4700177"/>
          </a:xfrm>
        </p:spPr>
        <p:txBody>
          <a:bodyPr>
            <a:normAutofit fontScale="85000" lnSpcReduction="20000"/>
          </a:bodyPr>
          <a:lstStyle/>
          <a:p>
            <a:pPr marL="0" indent="0">
              <a:buNone/>
            </a:pPr>
            <a:r>
              <a:rPr lang="en-US" b="1" dirty="0"/>
              <a:t>Phase 1: Mount Drive &amp; Import Libraries</a:t>
            </a:r>
          </a:p>
          <a:p>
            <a:pPr marL="0" indent="0">
              <a:buNone/>
            </a:pPr>
            <a:r>
              <a:rPr lang="en-US" sz="1200" b="1" dirty="0"/>
              <a:t>from </a:t>
            </a:r>
            <a:r>
              <a:rPr lang="en-US" sz="1200" b="1" dirty="0" err="1"/>
              <a:t>google.colab</a:t>
            </a:r>
            <a:r>
              <a:rPr lang="en-US" sz="1200" b="1" dirty="0"/>
              <a:t> import drive</a:t>
            </a:r>
          </a:p>
          <a:p>
            <a:pPr marL="0" indent="0">
              <a:buNone/>
            </a:pPr>
            <a:r>
              <a:rPr lang="en-US" sz="1200" b="1" dirty="0" err="1"/>
              <a:t>drive.mount</a:t>
            </a:r>
            <a:r>
              <a:rPr lang="en-US" sz="1200" b="1" dirty="0"/>
              <a:t>('/content/drive')</a:t>
            </a:r>
          </a:p>
          <a:p>
            <a:pPr marL="0" indent="0">
              <a:buNone/>
            </a:pPr>
            <a:r>
              <a:rPr lang="en-US" sz="1200" b="1" dirty="0"/>
              <a:t>import </a:t>
            </a:r>
            <a:r>
              <a:rPr lang="en-US" sz="1200" b="1" dirty="0" err="1"/>
              <a:t>os</a:t>
            </a:r>
            <a:endParaRPr lang="en-US" sz="1200" b="1" dirty="0"/>
          </a:p>
          <a:p>
            <a:pPr marL="0" indent="0">
              <a:buNone/>
            </a:pPr>
            <a:r>
              <a:rPr lang="en-US" sz="1200" b="1" dirty="0"/>
              <a:t>import torch</a:t>
            </a:r>
          </a:p>
          <a:p>
            <a:pPr marL="0" indent="0">
              <a:buNone/>
            </a:pPr>
            <a:r>
              <a:rPr lang="en-US" sz="1200" b="1" dirty="0"/>
              <a:t>import </a:t>
            </a:r>
            <a:r>
              <a:rPr lang="en-US" sz="1200" b="1" dirty="0" err="1"/>
              <a:t>torch.nn</a:t>
            </a:r>
            <a:r>
              <a:rPr lang="en-US" sz="1200" b="1" dirty="0"/>
              <a:t> as </a:t>
            </a:r>
            <a:r>
              <a:rPr lang="en-US" sz="1200" b="1" dirty="0" err="1"/>
              <a:t>nn</a:t>
            </a:r>
            <a:endParaRPr lang="en-US" sz="1200" b="1" dirty="0"/>
          </a:p>
          <a:p>
            <a:pPr marL="0" indent="0">
              <a:buNone/>
            </a:pPr>
            <a:r>
              <a:rPr lang="en-US" sz="1200" b="1" dirty="0"/>
              <a:t>from </a:t>
            </a:r>
            <a:r>
              <a:rPr lang="en-US" sz="1200" b="1" dirty="0" err="1"/>
              <a:t>torch.utils.data</a:t>
            </a:r>
            <a:r>
              <a:rPr lang="en-US" sz="1200" b="1" dirty="0"/>
              <a:t> import Dataset, </a:t>
            </a:r>
            <a:r>
              <a:rPr lang="en-US" sz="1200" b="1" dirty="0" err="1"/>
              <a:t>DataLoader</a:t>
            </a:r>
            <a:endParaRPr lang="en-US" sz="1200" b="1" dirty="0"/>
          </a:p>
          <a:p>
            <a:pPr marL="0" indent="0">
              <a:buNone/>
            </a:pPr>
            <a:r>
              <a:rPr lang="en-US" sz="1200" b="1" dirty="0"/>
              <a:t>random</a:t>
            </a:r>
          </a:p>
          <a:p>
            <a:pPr marL="0" indent="0">
              <a:buNone/>
            </a:pPr>
            <a:r>
              <a:rPr lang="en-US" sz="1200" b="1" dirty="0"/>
              <a:t>from </a:t>
            </a:r>
            <a:r>
              <a:rPr lang="en-US" sz="1200" b="1" dirty="0" err="1"/>
              <a:t>sklearn.metrics</a:t>
            </a:r>
            <a:r>
              <a:rPr lang="en-US" sz="1200" b="1" dirty="0"/>
              <a:t> import </a:t>
            </a:r>
            <a:r>
              <a:rPr lang="en-US" sz="1200" b="1" dirty="0" err="1"/>
              <a:t>accuracy_score</a:t>
            </a:r>
            <a:r>
              <a:rPr lang="en-US" sz="1200" b="1" dirty="0"/>
              <a:t>, </a:t>
            </a:r>
            <a:r>
              <a:rPr lang="en-US" sz="1200" b="1" dirty="0" err="1"/>
              <a:t>precision_score</a:t>
            </a:r>
            <a:r>
              <a:rPr lang="en-US" sz="1200" b="1" dirty="0"/>
              <a:t>, </a:t>
            </a:r>
            <a:r>
              <a:rPr lang="en-US" sz="1200" b="1" dirty="0" err="1"/>
              <a:t>recall_score</a:t>
            </a:r>
            <a:r>
              <a:rPr lang="en-US" sz="1200" b="1" dirty="0"/>
              <a:t>, f1_score, </a:t>
            </a:r>
            <a:r>
              <a:rPr lang="en-US" sz="1200" b="1" dirty="0" err="1"/>
              <a:t>confusion_matrix</a:t>
            </a:r>
            <a:endParaRPr lang="en-US" sz="1200" b="1" dirty="0"/>
          </a:p>
          <a:p>
            <a:pPr marL="0" indent="0">
              <a:buNone/>
            </a:pPr>
            <a:r>
              <a:rPr lang="en-US" b="1" dirty="0"/>
              <a:t>DESCRIPTION:-</a:t>
            </a:r>
          </a:p>
          <a:p>
            <a:pPr marL="0" indent="0">
              <a:buNone/>
            </a:pPr>
            <a:r>
              <a:rPr lang="en-US" sz="1700" dirty="0"/>
              <a:t>Loads Google Drive for dataset access and imports all required Python, PyTorch, and evaluation libraries.</a:t>
            </a:r>
          </a:p>
          <a:p>
            <a:pPr marL="0" indent="0">
              <a:buNone/>
            </a:pPr>
            <a:r>
              <a:rPr lang="en-US" sz="3100" b="1" dirty="0"/>
              <a:t>Phase 2: </a:t>
            </a:r>
            <a:r>
              <a:rPr lang="en-IN" sz="3100" b="1" dirty="0"/>
              <a:t>Set Random Seed</a:t>
            </a:r>
          </a:p>
          <a:p>
            <a:pPr marL="0" indent="0">
              <a:buNone/>
            </a:pPr>
            <a:r>
              <a:rPr lang="en-IN" sz="1300" dirty="0"/>
              <a:t># Reproducibility</a:t>
            </a:r>
          </a:p>
          <a:p>
            <a:pPr marL="0" indent="0">
              <a:buNone/>
            </a:pPr>
            <a:r>
              <a:rPr lang="en-IN" sz="1300" dirty="0"/>
              <a:t>def </a:t>
            </a:r>
            <a:r>
              <a:rPr lang="en-IN" sz="1300" dirty="0" err="1"/>
              <a:t>set_seed</a:t>
            </a:r>
            <a:r>
              <a:rPr lang="en-IN" sz="1300" dirty="0"/>
              <a:t>(seed=42):</a:t>
            </a:r>
          </a:p>
          <a:p>
            <a:pPr marL="0" indent="0">
              <a:buNone/>
            </a:pPr>
            <a:r>
              <a:rPr lang="en-IN" sz="1300" dirty="0"/>
              <a:t>    </a:t>
            </a:r>
            <a:r>
              <a:rPr lang="en-IN" sz="1300" dirty="0" err="1"/>
              <a:t>torch.manual_seed</a:t>
            </a:r>
            <a:r>
              <a:rPr lang="en-IN" sz="1300" dirty="0"/>
              <a:t>(seed)</a:t>
            </a:r>
          </a:p>
          <a:p>
            <a:pPr marL="0" indent="0">
              <a:buNone/>
            </a:pPr>
            <a:endParaRPr lang="en-US" sz="1600" b="1" dirty="0"/>
          </a:p>
          <a:p>
            <a:pPr marL="0" indent="0">
              <a:buNone/>
            </a:pPr>
            <a:endParaRPr lang="en-US" sz="1800" dirty="0"/>
          </a:p>
          <a:p>
            <a:pPr marL="0" indent="0">
              <a:buNone/>
            </a:pPr>
            <a:endParaRPr lang="en-IN" sz="1800" dirty="0"/>
          </a:p>
        </p:txBody>
      </p:sp>
      <p:sp>
        <p:nvSpPr>
          <p:cNvPr id="19" name="Content Placeholder 18">
            <a:extLst>
              <a:ext uri="{FF2B5EF4-FFF2-40B4-BE49-F238E27FC236}">
                <a16:creationId xmlns:a16="http://schemas.microsoft.com/office/drawing/2014/main" id="{63C738F4-2D04-BBDA-D680-0088F29BF349}"/>
              </a:ext>
            </a:extLst>
          </p:cNvPr>
          <p:cNvSpPr>
            <a:spLocks noGrp="1"/>
          </p:cNvSpPr>
          <p:nvPr>
            <p:ph sz="half" idx="2"/>
          </p:nvPr>
        </p:nvSpPr>
        <p:spPr>
          <a:xfrm>
            <a:off x="6172200" y="1558159"/>
            <a:ext cx="5181600" cy="4618804"/>
          </a:xfrm>
        </p:spPr>
        <p:txBody>
          <a:bodyPr>
            <a:normAutofit fontScale="85000" lnSpcReduction="20000"/>
          </a:bodyPr>
          <a:lstStyle/>
          <a:p>
            <a:pPr marL="0" indent="0">
              <a:buNone/>
            </a:pPr>
            <a:r>
              <a:rPr lang="en-IN" sz="1300" dirty="0"/>
              <a:t>    </a:t>
            </a:r>
            <a:r>
              <a:rPr lang="en-IN" sz="1300" dirty="0" err="1"/>
              <a:t>np.random.seed</a:t>
            </a:r>
            <a:r>
              <a:rPr lang="en-IN" sz="1300" dirty="0"/>
              <a:t>(seed)</a:t>
            </a:r>
          </a:p>
          <a:p>
            <a:pPr marL="0" indent="0">
              <a:buNone/>
            </a:pPr>
            <a:r>
              <a:rPr lang="en-IN" sz="1300" dirty="0"/>
              <a:t>    </a:t>
            </a:r>
            <a:r>
              <a:rPr lang="en-IN" sz="1300" dirty="0" err="1"/>
              <a:t>random.seed</a:t>
            </a:r>
            <a:r>
              <a:rPr lang="en-IN" sz="1300" dirty="0"/>
              <a:t>(seed)</a:t>
            </a:r>
          </a:p>
          <a:p>
            <a:pPr marL="0" indent="0">
              <a:buNone/>
            </a:pPr>
            <a:r>
              <a:rPr lang="en-IN" sz="1300" dirty="0"/>
              <a:t>    </a:t>
            </a:r>
            <a:r>
              <a:rPr lang="en-IN" sz="1300" dirty="0" err="1"/>
              <a:t>torch.backends.cudnn.deterministic</a:t>
            </a:r>
            <a:r>
              <a:rPr lang="en-IN" sz="1300" dirty="0"/>
              <a:t> = True</a:t>
            </a:r>
          </a:p>
          <a:p>
            <a:pPr marL="0" indent="0">
              <a:buNone/>
            </a:pPr>
            <a:r>
              <a:rPr lang="en-IN" sz="1300" dirty="0" err="1"/>
              <a:t>set_seed</a:t>
            </a:r>
            <a:r>
              <a:rPr lang="en-IN" sz="1300" dirty="0"/>
              <a:t>()</a:t>
            </a:r>
          </a:p>
          <a:p>
            <a:pPr marL="0" indent="0">
              <a:buNone/>
            </a:pPr>
            <a:r>
              <a:rPr lang="en-IN" sz="3100" b="1" dirty="0"/>
              <a:t>Description:</a:t>
            </a:r>
          </a:p>
          <a:p>
            <a:pPr marL="0" indent="0">
              <a:buNone/>
            </a:pPr>
            <a:r>
              <a:rPr lang="en-US" sz="1900" dirty="0"/>
              <a:t>Ensures reproducible results by fixing randomness across NumPy, PyTorch, and Python</a:t>
            </a:r>
            <a:r>
              <a:rPr lang="en-US" sz="1200" dirty="0"/>
              <a:t>.</a:t>
            </a:r>
          </a:p>
          <a:p>
            <a:pPr marL="0" indent="0">
              <a:buNone/>
            </a:pPr>
            <a:r>
              <a:rPr lang="en-US" sz="3100" b="1" dirty="0"/>
              <a:t>Phase 3: Load and Preprocess User CSV Files</a:t>
            </a:r>
          </a:p>
          <a:p>
            <a:pPr marL="0" indent="0">
              <a:buNone/>
            </a:pPr>
            <a:r>
              <a:rPr lang="en-US" sz="1200" dirty="0"/>
              <a:t>def </a:t>
            </a:r>
            <a:r>
              <a:rPr lang="en-US" sz="1200" dirty="0" err="1"/>
              <a:t>load_user_csvs</a:t>
            </a:r>
            <a:r>
              <a:rPr lang="en-US" sz="1200" dirty="0"/>
              <a:t>(</a:t>
            </a:r>
            <a:r>
              <a:rPr lang="en-US" sz="1200" dirty="0" err="1"/>
              <a:t>folder_path</a:t>
            </a:r>
            <a:r>
              <a:rPr lang="en-US" sz="1200" dirty="0"/>
              <a:t>, </a:t>
            </a:r>
            <a:r>
              <a:rPr lang="en-US" sz="1200" dirty="0" err="1"/>
              <a:t>limit_users</a:t>
            </a:r>
            <a:r>
              <a:rPr lang="en-US" sz="1200" dirty="0"/>
              <a:t>=3000):</a:t>
            </a:r>
          </a:p>
          <a:p>
            <a:pPr marL="0" indent="0">
              <a:buNone/>
            </a:pPr>
            <a:r>
              <a:rPr lang="en-US" sz="1200" dirty="0"/>
              <a:t>    files = sorted([f for f in </a:t>
            </a:r>
            <a:r>
              <a:rPr lang="en-US" sz="1200" dirty="0" err="1"/>
              <a:t>os.listdir</a:t>
            </a:r>
            <a:r>
              <a:rPr lang="en-US" sz="1200" dirty="0"/>
              <a:t>(</a:t>
            </a:r>
            <a:r>
              <a:rPr lang="en-US" sz="1200" dirty="0" err="1"/>
              <a:t>folder_path</a:t>
            </a:r>
            <a:r>
              <a:rPr lang="en-US" sz="1200" dirty="0"/>
              <a:t>) if </a:t>
            </a:r>
            <a:r>
              <a:rPr lang="en-US" sz="1200" dirty="0" err="1"/>
              <a:t>f.endswith</a:t>
            </a:r>
            <a:r>
              <a:rPr lang="en-US" sz="1200" dirty="0"/>
              <a:t>('.csv')])[:</a:t>
            </a:r>
            <a:r>
              <a:rPr lang="en-US" sz="1200" dirty="0" err="1"/>
              <a:t>limit_users</a:t>
            </a:r>
            <a:r>
              <a:rPr lang="en-US" sz="1200" dirty="0"/>
              <a:t>]</a:t>
            </a:r>
          </a:p>
          <a:p>
            <a:pPr marL="0" indent="0">
              <a:buNone/>
            </a:pPr>
            <a:r>
              <a:rPr lang="en-US" sz="1200" dirty="0"/>
              <a:t>    </a:t>
            </a:r>
            <a:r>
              <a:rPr lang="en-US" sz="1200" dirty="0" err="1"/>
              <a:t>item_id_map</a:t>
            </a:r>
            <a:r>
              <a:rPr lang="en-US" sz="1200" dirty="0"/>
              <a:t> = {}</a:t>
            </a:r>
          </a:p>
          <a:p>
            <a:pPr marL="0" indent="0">
              <a:buNone/>
            </a:pPr>
            <a:r>
              <a:rPr lang="en-US" sz="1200" dirty="0"/>
              <a:t>    </a:t>
            </a:r>
            <a:r>
              <a:rPr lang="en-US" sz="1200" dirty="0" err="1"/>
              <a:t>item_counter</a:t>
            </a:r>
            <a:r>
              <a:rPr lang="en-US" sz="1200" dirty="0"/>
              <a:t> = 1</a:t>
            </a:r>
          </a:p>
          <a:p>
            <a:pPr marL="0" indent="0">
              <a:buNone/>
            </a:pPr>
            <a:r>
              <a:rPr lang="en-US" sz="1200" dirty="0"/>
              <a:t>    data = []</a:t>
            </a:r>
          </a:p>
          <a:p>
            <a:pPr marL="0" indent="0">
              <a:buNone/>
            </a:pPr>
            <a:r>
              <a:rPr lang="en-US" sz="1200" dirty="0"/>
              <a:t>   for </a:t>
            </a:r>
            <a:r>
              <a:rPr lang="en-US" sz="1200" dirty="0" err="1"/>
              <a:t>fname</a:t>
            </a:r>
            <a:r>
              <a:rPr lang="en-US" sz="1200" dirty="0"/>
              <a:t> in files:</a:t>
            </a:r>
          </a:p>
          <a:p>
            <a:pPr marL="0" indent="0">
              <a:buNone/>
            </a:pPr>
            <a:r>
              <a:rPr lang="en-US" sz="1200" dirty="0"/>
              <a:t>        try:</a:t>
            </a:r>
          </a:p>
          <a:p>
            <a:pPr marL="0" indent="0">
              <a:buNone/>
            </a:pPr>
            <a:r>
              <a:rPr lang="en-US" sz="1200" dirty="0"/>
              <a:t>            path = </a:t>
            </a:r>
            <a:r>
              <a:rPr lang="en-US" sz="1200" dirty="0" err="1"/>
              <a:t>os.path.join</a:t>
            </a:r>
            <a:r>
              <a:rPr lang="en-US" sz="1200" dirty="0"/>
              <a:t>(</a:t>
            </a:r>
            <a:r>
              <a:rPr lang="en-US" sz="1200" dirty="0" err="1"/>
              <a:t>folder_path</a:t>
            </a:r>
            <a:r>
              <a:rPr lang="en-US" sz="1200" dirty="0"/>
              <a:t>, </a:t>
            </a:r>
            <a:r>
              <a:rPr lang="en-US" sz="1200" dirty="0" err="1"/>
              <a:t>fname</a:t>
            </a:r>
            <a:r>
              <a:rPr lang="en-US" sz="1200" dirty="0"/>
              <a:t>)</a:t>
            </a:r>
          </a:p>
          <a:p>
            <a:pPr marL="0" indent="0">
              <a:buNone/>
            </a:pPr>
            <a:endParaRPr lang="en-IN" sz="1100" b="1" dirty="0"/>
          </a:p>
        </p:txBody>
      </p:sp>
      <p:sp>
        <p:nvSpPr>
          <p:cNvPr id="2" name="Date Placeholder 1">
            <a:extLst>
              <a:ext uri="{FF2B5EF4-FFF2-40B4-BE49-F238E27FC236}">
                <a16:creationId xmlns:a16="http://schemas.microsoft.com/office/drawing/2014/main" id="{848BB0D0-D6CD-A4B7-4FCB-60EDEFDC6F51}"/>
              </a:ext>
            </a:extLst>
          </p:cNvPr>
          <p:cNvSpPr>
            <a:spLocks noGrp="1"/>
          </p:cNvSpPr>
          <p:nvPr>
            <p:ph type="dt" sz="half" idx="10"/>
          </p:nvPr>
        </p:nvSpPr>
        <p:spPr/>
        <p:txBody>
          <a:bodyPr/>
          <a:lstStyle/>
          <a:p>
            <a:fld id="{13D3AF96-AB5F-4046-A8EC-5B45289535FA}" type="datetime1">
              <a:rPr lang="en-IN" smtClean="0"/>
              <a:t>04-12-2025</a:t>
            </a:fld>
            <a:endParaRPr lang="en-IN" dirty="0"/>
          </a:p>
        </p:txBody>
      </p:sp>
      <p:sp>
        <p:nvSpPr>
          <p:cNvPr id="3" name="Footer Placeholder 2">
            <a:extLst>
              <a:ext uri="{FF2B5EF4-FFF2-40B4-BE49-F238E27FC236}">
                <a16:creationId xmlns:a16="http://schemas.microsoft.com/office/drawing/2014/main" id="{3D4D5BAE-8638-3363-4F38-59C159DDFCE8}"/>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Review No. 01        Batch No. CB5           Department of CSE</a:t>
            </a:r>
          </a:p>
          <a:p>
            <a:endParaRPr lang="en-IN" dirty="0"/>
          </a:p>
        </p:txBody>
      </p:sp>
      <p:sp>
        <p:nvSpPr>
          <p:cNvPr id="4" name="Slide Number Placeholder 3">
            <a:extLst>
              <a:ext uri="{FF2B5EF4-FFF2-40B4-BE49-F238E27FC236}">
                <a16:creationId xmlns:a16="http://schemas.microsoft.com/office/drawing/2014/main" id="{B267AFF0-3D4A-328D-9945-D1527CAA53B2}"/>
              </a:ext>
            </a:extLst>
          </p:cNvPr>
          <p:cNvSpPr>
            <a:spLocks noGrp="1"/>
          </p:cNvSpPr>
          <p:nvPr>
            <p:ph type="sldNum" sz="quarter" idx="12"/>
          </p:nvPr>
        </p:nvSpPr>
        <p:spPr/>
        <p:txBody>
          <a:bodyPr/>
          <a:lstStyle/>
          <a:p>
            <a:fld id="{65DCBD69-296B-4D7C-AF62-9B588FC78772}" type="slidenum">
              <a:rPr lang="en-IN" smtClean="0"/>
              <a:t>14</a:t>
            </a:fld>
            <a:endParaRPr lang="en-IN"/>
          </a:p>
        </p:txBody>
      </p:sp>
      <p:pic>
        <p:nvPicPr>
          <p:cNvPr id="5" name="Picture 4">
            <a:extLst>
              <a:ext uri="{FF2B5EF4-FFF2-40B4-BE49-F238E27FC236}">
                <a16:creationId xmlns:a16="http://schemas.microsoft.com/office/drawing/2014/main" id="{7549DD35-3B54-BA07-86F7-F22223654207}"/>
              </a:ext>
            </a:extLst>
          </p:cNvPr>
          <p:cNvPicPr>
            <a:picLocks noChangeAspect="1"/>
          </p:cNvPicPr>
          <p:nvPr/>
        </p:nvPicPr>
        <p:blipFill>
          <a:blip r:embed="rId2"/>
          <a:stretch>
            <a:fillRect/>
          </a:stretch>
        </p:blipFill>
        <p:spPr>
          <a:xfrm>
            <a:off x="0" y="0"/>
            <a:ext cx="3762900" cy="579027"/>
          </a:xfrm>
          <a:prstGeom prst="rect">
            <a:avLst/>
          </a:prstGeom>
        </p:spPr>
      </p:pic>
      <p:sp>
        <p:nvSpPr>
          <p:cNvPr id="21" name="Title 20">
            <a:extLst>
              <a:ext uri="{FF2B5EF4-FFF2-40B4-BE49-F238E27FC236}">
                <a16:creationId xmlns:a16="http://schemas.microsoft.com/office/drawing/2014/main" id="{D71E8C15-2A91-DB75-5956-BED3648039E4}"/>
              </a:ext>
            </a:extLst>
          </p:cNvPr>
          <p:cNvSpPr txBox="1">
            <a:spLocks noGrp="1"/>
          </p:cNvSpPr>
          <p:nvPr>
            <p:ph type="title"/>
          </p:nvPr>
        </p:nvSpPr>
        <p:spPr>
          <a:xfrm>
            <a:off x="838200" y="677041"/>
            <a:ext cx="10515600" cy="701731"/>
          </a:xfrm>
          <a:prstGeom prst="rect">
            <a:avLst/>
          </a:prstGeom>
          <a:noFill/>
        </p:spPr>
        <p:txBody>
          <a:bodyPr wrap="square">
            <a:spAutoFit/>
          </a:bodyPr>
          <a:lstStyle/>
          <a:p>
            <a:r>
              <a:rPr lang="en-US" dirty="0"/>
              <a:t>                         </a:t>
            </a:r>
            <a:r>
              <a:rPr lang="en-US" sz="4000" b="1" dirty="0">
                <a:latin typeface="Times New Roman" panose="02020603050405020304" pitchFamily="18" charset="0"/>
                <a:cs typeface="Times New Roman" panose="02020603050405020304" pitchFamily="18" charset="0"/>
              </a:rPr>
              <a:t>IMPLEMENTATION</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9872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6F1E96-029F-344A-0107-C5E1EF71F001}"/>
              </a:ext>
            </a:extLst>
          </p:cNvPr>
          <p:cNvSpPr>
            <a:spLocks noGrp="1"/>
          </p:cNvSpPr>
          <p:nvPr>
            <p:ph sz="half" idx="1"/>
          </p:nvPr>
        </p:nvSpPr>
        <p:spPr>
          <a:xfrm>
            <a:off x="838200" y="548640"/>
            <a:ext cx="5181600" cy="5628323"/>
          </a:xfrm>
        </p:spPr>
        <p:txBody>
          <a:bodyPr>
            <a:normAutofit fontScale="77500" lnSpcReduction="20000"/>
          </a:bodyPr>
          <a:lstStyle/>
          <a:p>
            <a:pPr marL="0" indent="0">
              <a:buNone/>
            </a:pPr>
            <a:r>
              <a:rPr lang="en-IN" sz="1300" dirty="0" err="1"/>
              <a:t>q_ids</a:t>
            </a:r>
            <a:r>
              <a:rPr lang="en-IN" sz="1300" dirty="0"/>
              <a:t>, corrects = [], []</a:t>
            </a:r>
          </a:p>
          <a:p>
            <a:pPr marL="0" indent="0">
              <a:buNone/>
            </a:pPr>
            <a:r>
              <a:rPr lang="en-IN" sz="1300" dirty="0"/>
              <a:t>            for _, row in </a:t>
            </a:r>
            <a:r>
              <a:rPr lang="en-IN" sz="1300" dirty="0" err="1"/>
              <a:t>df.iterrows</a:t>
            </a:r>
            <a:r>
              <a:rPr lang="en-IN" sz="1300" dirty="0"/>
              <a:t>():</a:t>
            </a:r>
          </a:p>
          <a:p>
            <a:pPr marL="0" indent="0">
              <a:buNone/>
            </a:pPr>
            <a:r>
              <a:rPr lang="en-IN" sz="1300" dirty="0"/>
              <a:t>                </a:t>
            </a:r>
            <a:r>
              <a:rPr lang="en-IN" sz="1300" dirty="0" err="1"/>
              <a:t>raw_q</a:t>
            </a:r>
            <a:r>
              <a:rPr lang="en-IN" sz="1300" dirty="0"/>
              <a:t> = row['item_id']</a:t>
            </a:r>
          </a:p>
          <a:p>
            <a:pPr marL="0" indent="0">
              <a:buNone/>
            </a:pPr>
            <a:r>
              <a:rPr lang="en-IN" sz="1300" dirty="0"/>
              <a:t>                if </a:t>
            </a:r>
            <a:r>
              <a:rPr lang="en-IN" sz="1300" dirty="0" err="1"/>
              <a:t>raw_q</a:t>
            </a:r>
            <a:r>
              <a:rPr lang="en-IN" sz="1300" dirty="0"/>
              <a:t> not in </a:t>
            </a:r>
            <a:r>
              <a:rPr lang="en-IN" sz="1300" dirty="0" err="1"/>
              <a:t>item_id_map</a:t>
            </a:r>
            <a:r>
              <a:rPr lang="en-IN" sz="1300" dirty="0"/>
              <a:t>:</a:t>
            </a:r>
          </a:p>
          <a:p>
            <a:pPr marL="0" indent="0">
              <a:buNone/>
            </a:pPr>
            <a:r>
              <a:rPr lang="en-IN" sz="1300" dirty="0"/>
              <a:t>if </a:t>
            </a:r>
            <a:r>
              <a:rPr lang="en-IN" sz="1300" dirty="0" err="1"/>
              <a:t>len</a:t>
            </a:r>
            <a:r>
              <a:rPr lang="en-IN" sz="1300" dirty="0"/>
              <a:t>(</a:t>
            </a:r>
            <a:r>
              <a:rPr lang="en-IN" sz="1300" dirty="0" err="1"/>
              <a:t>q_ids</a:t>
            </a:r>
            <a:r>
              <a:rPr lang="en-IN" sz="1300" dirty="0"/>
              <a:t>) &gt; 2:</a:t>
            </a:r>
          </a:p>
          <a:p>
            <a:pPr marL="0" indent="0">
              <a:buNone/>
            </a:pPr>
            <a:r>
              <a:rPr lang="en-IN" sz="1300" dirty="0"/>
              <a:t>                </a:t>
            </a:r>
            <a:r>
              <a:rPr lang="en-IN" sz="1300" dirty="0" err="1"/>
              <a:t>data.append</a:t>
            </a:r>
            <a:r>
              <a:rPr lang="en-IN" sz="1300" dirty="0"/>
              <a:t>({'q': </a:t>
            </a:r>
            <a:r>
              <a:rPr lang="en-IN" sz="1300" dirty="0" err="1"/>
              <a:t>q_ids</a:t>
            </a:r>
            <a:r>
              <a:rPr lang="en-IN" sz="1300" dirty="0"/>
              <a:t>, 'a': corrects})</a:t>
            </a:r>
          </a:p>
          <a:p>
            <a:pPr marL="0" indent="0">
              <a:buNone/>
            </a:pPr>
            <a:r>
              <a:rPr lang="en-IN" sz="1300" dirty="0"/>
              <a:t>        except:</a:t>
            </a:r>
          </a:p>
          <a:p>
            <a:pPr marL="0" indent="0">
              <a:buNone/>
            </a:pPr>
            <a:r>
              <a:rPr lang="en-IN" sz="1300" dirty="0"/>
              <a:t>            continue</a:t>
            </a:r>
          </a:p>
          <a:p>
            <a:pPr marL="0" indent="0">
              <a:buNone/>
            </a:pPr>
            <a:r>
              <a:rPr lang="en-IN" sz="1300" dirty="0"/>
              <a:t>    print(f"✅ Loaded {</a:t>
            </a:r>
            <a:r>
              <a:rPr lang="en-IN" sz="1300" dirty="0" err="1"/>
              <a:t>len</a:t>
            </a:r>
            <a:r>
              <a:rPr lang="en-IN" sz="1300" dirty="0"/>
              <a:t>(data)} valid users.")</a:t>
            </a:r>
          </a:p>
          <a:p>
            <a:pPr marL="0" indent="0">
              <a:buNone/>
            </a:pPr>
            <a:r>
              <a:rPr lang="en-IN" sz="1300" dirty="0"/>
              <a:t>    return data, </a:t>
            </a:r>
            <a:r>
              <a:rPr lang="en-IN" sz="1300" dirty="0" err="1"/>
              <a:t>item_counter</a:t>
            </a:r>
            <a:endParaRPr lang="en-IN" sz="1300" dirty="0"/>
          </a:p>
          <a:p>
            <a:pPr marL="0" indent="0">
              <a:buNone/>
            </a:pPr>
            <a:r>
              <a:rPr lang="en-IN" sz="3100" b="1" dirty="0"/>
              <a:t>Description:</a:t>
            </a:r>
          </a:p>
          <a:p>
            <a:pPr marL="0" indent="0">
              <a:buNone/>
            </a:pPr>
            <a:r>
              <a:rPr lang="en-US" sz="1900" dirty="0"/>
              <a:t>Reads user interaction CSVs, filters valid responses, encodes item IDs, and builds question–answer sequences.</a:t>
            </a:r>
          </a:p>
          <a:p>
            <a:pPr marL="0" indent="0">
              <a:buNone/>
            </a:pPr>
            <a:r>
              <a:rPr lang="en-US" sz="3100" b="1" dirty="0"/>
              <a:t>Phase 4: </a:t>
            </a:r>
            <a:r>
              <a:rPr lang="en-IN" sz="3100" b="1" dirty="0"/>
              <a:t>CNN_KT Model Definition</a:t>
            </a:r>
          </a:p>
          <a:p>
            <a:pPr marL="0" indent="0">
              <a:buNone/>
            </a:pPr>
            <a:r>
              <a:rPr lang="en-IN" sz="1400" dirty="0"/>
              <a:t>class CNN_KT(</a:t>
            </a:r>
            <a:r>
              <a:rPr lang="en-IN" sz="1400" dirty="0" err="1"/>
              <a:t>nn.Module</a:t>
            </a:r>
            <a:r>
              <a:rPr lang="en-IN" sz="1400" dirty="0"/>
              <a:t>):</a:t>
            </a:r>
          </a:p>
          <a:p>
            <a:pPr marL="0" indent="0">
              <a:buNone/>
            </a:pPr>
            <a:r>
              <a:rPr lang="en-IN" sz="1400" dirty="0"/>
              <a:t>    def __</a:t>
            </a:r>
            <a:r>
              <a:rPr lang="en-IN" sz="1400" dirty="0" err="1"/>
              <a:t>init</a:t>
            </a:r>
            <a:r>
              <a:rPr lang="en-IN" sz="1400" dirty="0"/>
              <a:t>__(self, </a:t>
            </a:r>
            <a:r>
              <a:rPr lang="en-IN" sz="1400" dirty="0" err="1"/>
              <a:t>input_dim</a:t>
            </a:r>
            <a:r>
              <a:rPr lang="en-IN" sz="1400" dirty="0"/>
              <a:t>, </a:t>
            </a:r>
            <a:r>
              <a:rPr lang="en-IN" sz="1400" dirty="0" err="1"/>
              <a:t>embed_dim</a:t>
            </a:r>
            <a:r>
              <a:rPr lang="en-IN" sz="1400" dirty="0"/>
              <a:t>=128, </a:t>
            </a:r>
            <a:r>
              <a:rPr lang="en-IN" sz="1400" dirty="0" err="1"/>
              <a:t>num_filters</a:t>
            </a:r>
            <a:r>
              <a:rPr lang="en-IN" sz="1400" dirty="0"/>
              <a:t>=64, </a:t>
            </a:r>
            <a:r>
              <a:rPr lang="en-IN" sz="1400" dirty="0" err="1"/>
              <a:t>kernel_size</a:t>
            </a:r>
            <a:r>
              <a:rPr lang="en-IN" sz="1400" dirty="0"/>
              <a:t>=3):</a:t>
            </a:r>
          </a:p>
          <a:p>
            <a:pPr marL="0" indent="0">
              <a:buNone/>
            </a:pPr>
            <a:r>
              <a:rPr lang="en-IN" sz="1400" dirty="0"/>
              <a:t>        super(CNN_KT, self).__</a:t>
            </a:r>
            <a:r>
              <a:rPr lang="en-IN" sz="1400" dirty="0" err="1"/>
              <a:t>init</a:t>
            </a:r>
            <a:r>
              <a:rPr lang="en-IN" sz="1400" dirty="0"/>
              <a:t>__()</a:t>
            </a:r>
          </a:p>
          <a:p>
            <a:pPr marL="0" indent="0">
              <a:buNone/>
            </a:pPr>
            <a:r>
              <a:rPr lang="en-IN" sz="1400" dirty="0"/>
              <a:t>        </a:t>
            </a:r>
            <a:r>
              <a:rPr lang="en-IN" sz="1400" dirty="0" err="1"/>
              <a:t>self.embedding</a:t>
            </a:r>
            <a:r>
              <a:rPr lang="en-IN" sz="1400" dirty="0"/>
              <a:t> = </a:t>
            </a:r>
            <a:r>
              <a:rPr lang="en-IN" sz="1400" dirty="0" err="1"/>
              <a:t>nn.Embedding</a:t>
            </a:r>
            <a:r>
              <a:rPr lang="en-IN" sz="1400" dirty="0"/>
              <a:t>(</a:t>
            </a:r>
            <a:r>
              <a:rPr lang="en-IN" sz="1400" dirty="0" err="1"/>
              <a:t>input_dim</a:t>
            </a:r>
            <a:r>
              <a:rPr lang="en-IN" sz="1400" dirty="0"/>
              <a:t>, </a:t>
            </a:r>
            <a:r>
              <a:rPr lang="en-IN" sz="1400" dirty="0" err="1"/>
              <a:t>embed_dim</a:t>
            </a:r>
            <a:r>
              <a:rPr lang="en-IN" sz="1400" dirty="0"/>
              <a:t>)</a:t>
            </a:r>
          </a:p>
          <a:p>
            <a:pPr marL="0" indent="0">
              <a:buNone/>
            </a:pPr>
            <a:r>
              <a:rPr lang="en-IN" sz="1400" dirty="0"/>
              <a:t>self.conv1 = nn.Conv1d(</a:t>
            </a:r>
            <a:r>
              <a:rPr lang="en-IN" sz="1400" dirty="0" err="1"/>
              <a:t>in_channels</a:t>
            </a:r>
            <a:r>
              <a:rPr lang="en-IN" sz="1400" dirty="0"/>
              <a:t>=</a:t>
            </a:r>
            <a:r>
              <a:rPr lang="en-IN" sz="1400" dirty="0" err="1"/>
              <a:t>embed_dim</a:t>
            </a:r>
            <a:r>
              <a:rPr lang="en-IN" sz="1400" dirty="0"/>
              <a:t>, </a:t>
            </a:r>
            <a:r>
              <a:rPr lang="en-IN" sz="1400" dirty="0" err="1"/>
              <a:t>out_channels</a:t>
            </a:r>
            <a:r>
              <a:rPr lang="en-IN" sz="1400" dirty="0"/>
              <a:t>=</a:t>
            </a:r>
            <a:r>
              <a:rPr lang="en-IN" sz="1400" dirty="0" err="1"/>
              <a:t>num_filters</a:t>
            </a:r>
            <a:r>
              <a:rPr lang="en-IN" sz="1400" dirty="0"/>
              <a:t>, </a:t>
            </a:r>
            <a:r>
              <a:rPr lang="en-IN" sz="1400" dirty="0" err="1"/>
              <a:t>kernel_size</a:t>
            </a:r>
            <a:r>
              <a:rPr lang="en-IN" sz="1400" dirty="0"/>
              <a:t>=</a:t>
            </a:r>
            <a:r>
              <a:rPr lang="en-IN" sz="1400" dirty="0" err="1"/>
              <a:t>kernel_size</a:t>
            </a:r>
            <a:r>
              <a:rPr lang="en-IN" sz="1400" dirty="0"/>
              <a:t>, padding=1)</a:t>
            </a:r>
          </a:p>
          <a:p>
            <a:pPr marL="0" indent="0">
              <a:buNone/>
            </a:pPr>
            <a:r>
              <a:rPr lang="en-IN" sz="1400" dirty="0"/>
              <a:t>        </a:t>
            </a:r>
            <a:r>
              <a:rPr lang="en-IN" sz="1400" dirty="0" err="1"/>
              <a:t>self.relu</a:t>
            </a:r>
            <a:r>
              <a:rPr lang="en-IN" sz="1400" dirty="0"/>
              <a:t> = </a:t>
            </a:r>
            <a:r>
              <a:rPr lang="en-IN" sz="1400" dirty="0" err="1"/>
              <a:t>nn.ReLU</a:t>
            </a:r>
            <a:r>
              <a:rPr lang="en-IN" sz="1400" dirty="0"/>
              <a:t>()</a:t>
            </a:r>
          </a:p>
          <a:p>
            <a:pPr marL="0" indent="0">
              <a:buNone/>
            </a:pPr>
            <a:r>
              <a:rPr lang="en-IN" sz="1400" dirty="0"/>
              <a:t>        </a:t>
            </a:r>
            <a:r>
              <a:rPr lang="en-IN" sz="1400" dirty="0" err="1"/>
              <a:t>self.dropout</a:t>
            </a:r>
            <a:r>
              <a:rPr lang="en-IN" sz="1400" dirty="0"/>
              <a:t> = </a:t>
            </a:r>
            <a:r>
              <a:rPr lang="en-IN" sz="1400" dirty="0" err="1"/>
              <a:t>nn.Dropout</a:t>
            </a:r>
            <a:r>
              <a:rPr lang="en-IN" sz="1400" dirty="0"/>
              <a:t>(0.2)</a:t>
            </a:r>
          </a:p>
          <a:p>
            <a:pPr marL="0" indent="0">
              <a:buNone/>
            </a:pPr>
            <a:r>
              <a:rPr lang="en-IN" sz="1400" dirty="0"/>
              <a:t>        </a:t>
            </a:r>
            <a:r>
              <a:rPr lang="en-IN" sz="1400" dirty="0" err="1"/>
              <a:t>self.fc</a:t>
            </a:r>
            <a:r>
              <a:rPr lang="en-IN" sz="1400" dirty="0"/>
              <a:t> = </a:t>
            </a:r>
            <a:r>
              <a:rPr lang="en-IN" sz="1400" dirty="0" err="1"/>
              <a:t>nn.Linear</a:t>
            </a:r>
            <a:r>
              <a:rPr lang="en-IN" sz="1400" dirty="0"/>
              <a:t>(</a:t>
            </a:r>
            <a:r>
              <a:rPr lang="en-IN" sz="1400" dirty="0" err="1"/>
              <a:t>num_filters</a:t>
            </a:r>
            <a:r>
              <a:rPr lang="en-IN" sz="1400" dirty="0"/>
              <a:t>, 1)</a:t>
            </a:r>
          </a:p>
          <a:p>
            <a:pPr marL="0" indent="0">
              <a:buNone/>
            </a:pPr>
            <a:endParaRPr lang="en-IN" sz="1300" dirty="0"/>
          </a:p>
        </p:txBody>
      </p:sp>
      <p:sp>
        <p:nvSpPr>
          <p:cNvPr id="4" name="Content Placeholder 3">
            <a:extLst>
              <a:ext uri="{FF2B5EF4-FFF2-40B4-BE49-F238E27FC236}">
                <a16:creationId xmlns:a16="http://schemas.microsoft.com/office/drawing/2014/main" id="{71EE4E0D-469A-ED1E-F11D-6C1CECE7822B}"/>
              </a:ext>
            </a:extLst>
          </p:cNvPr>
          <p:cNvSpPr>
            <a:spLocks noGrp="1"/>
          </p:cNvSpPr>
          <p:nvPr>
            <p:ph sz="half" idx="2"/>
          </p:nvPr>
        </p:nvSpPr>
        <p:spPr>
          <a:xfrm>
            <a:off x="6172200" y="548640"/>
            <a:ext cx="5181600" cy="5628323"/>
          </a:xfrm>
        </p:spPr>
        <p:txBody>
          <a:bodyPr>
            <a:normAutofit fontScale="77500" lnSpcReduction="20000"/>
          </a:bodyPr>
          <a:lstStyle/>
          <a:p>
            <a:pPr marL="0" indent="0">
              <a:buNone/>
            </a:pPr>
            <a:r>
              <a:rPr lang="en-IN" sz="1000" dirty="0"/>
              <a:t>def forward(self, x):</a:t>
            </a:r>
          </a:p>
          <a:p>
            <a:pPr marL="0" indent="0">
              <a:buNone/>
            </a:pPr>
            <a:r>
              <a:rPr lang="en-IN" sz="1400" dirty="0"/>
              <a:t>        embed = </a:t>
            </a:r>
            <a:r>
              <a:rPr lang="en-IN" sz="1400" dirty="0" err="1"/>
              <a:t>self.embedding</a:t>
            </a:r>
            <a:r>
              <a:rPr lang="en-IN" sz="1400" dirty="0"/>
              <a:t>(x)               # [batch, </a:t>
            </a:r>
            <a:r>
              <a:rPr lang="en-IN" sz="1400" dirty="0" err="1"/>
              <a:t>seq_len</a:t>
            </a:r>
            <a:r>
              <a:rPr lang="en-IN" sz="1400" dirty="0"/>
              <a:t>, </a:t>
            </a:r>
            <a:r>
              <a:rPr lang="en-IN" sz="1400" dirty="0" err="1"/>
              <a:t>embed_dim</a:t>
            </a:r>
            <a:r>
              <a:rPr lang="en-IN" sz="1400" dirty="0"/>
              <a:t>]</a:t>
            </a:r>
          </a:p>
          <a:p>
            <a:pPr marL="0" indent="0">
              <a:buNone/>
            </a:pPr>
            <a:r>
              <a:rPr lang="en-IN" sz="1400" dirty="0"/>
              <a:t>        embed = </a:t>
            </a:r>
            <a:r>
              <a:rPr lang="en-IN" sz="1400" dirty="0" err="1"/>
              <a:t>embed.transpose</a:t>
            </a:r>
            <a:r>
              <a:rPr lang="en-IN" sz="1400" dirty="0"/>
              <a:t>(1, 2)           # [batch, </a:t>
            </a:r>
            <a:r>
              <a:rPr lang="en-IN" sz="1400" dirty="0" err="1"/>
              <a:t>embed_dim</a:t>
            </a:r>
            <a:r>
              <a:rPr lang="en-IN" sz="1400" dirty="0"/>
              <a:t>, </a:t>
            </a:r>
            <a:r>
              <a:rPr lang="en-IN" sz="1400" dirty="0" err="1"/>
              <a:t>seq_len</a:t>
            </a:r>
            <a:r>
              <a:rPr lang="en-IN" sz="1400" dirty="0"/>
              <a:t>]</a:t>
            </a:r>
          </a:p>
          <a:p>
            <a:pPr marL="0" indent="0">
              <a:buNone/>
            </a:pPr>
            <a:r>
              <a:rPr lang="en-IN" sz="1400" dirty="0"/>
              <a:t>        </a:t>
            </a:r>
            <a:r>
              <a:rPr lang="en-IN" sz="1400" dirty="0" err="1"/>
              <a:t>conv_out</a:t>
            </a:r>
            <a:r>
              <a:rPr lang="en-IN" sz="1400" dirty="0"/>
              <a:t> = </a:t>
            </a:r>
            <a:r>
              <a:rPr lang="en-IN" sz="1400" dirty="0" err="1"/>
              <a:t>self.relu</a:t>
            </a:r>
            <a:r>
              <a:rPr lang="en-IN" sz="1400" dirty="0"/>
              <a:t>(self.conv1(embed)) # [batch, filters, </a:t>
            </a:r>
            <a:r>
              <a:rPr lang="en-IN" sz="1400" dirty="0" err="1"/>
              <a:t>seq_len</a:t>
            </a:r>
            <a:r>
              <a:rPr lang="en-IN" sz="1400" dirty="0"/>
              <a:t>]</a:t>
            </a:r>
          </a:p>
          <a:p>
            <a:pPr marL="0" indent="0">
              <a:buNone/>
            </a:pPr>
            <a:r>
              <a:rPr lang="en-IN" sz="1400" dirty="0"/>
              <a:t>        </a:t>
            </a:r>
            <a:r>
              <a:rPr lang="en-IN" sz="1400" dirty="0" err="1"/>
              <a:t>conv_out</a:t>
            </a:r>
            <a:r>
              <a:rPr lang="en-IN" sz="1400" dirty="0"/>
              <a:t> = </a:t>
            </a:r>
            <a:r>
              <a:rPr lang="en-IN" sz="1400" dirty="0" err="1"/>
              <a:t>conv_out.transpose</a:t>
            </a:r>
            <a:r>
              <a:rPr lang="en-IN" sz="1400" dirty="0"/>
              <a:t>(1, 2)     # [batch, </a:t>
            </a:r>
            <a:r>
              <a:rPr lang="en-IN" sz="1400" dirty="0" err="1"/>
              <a:t>seq_len</a:t>
            </a:r>
            <a:r>
              <a:rPr lang="en-IN" sz="1400" dirty="0"/>
              <a:t>, filters]</a:t>
            </a:r>
          </a:p>
          <a:p>
            <a:pPr marL="0" indent="0">
              <a:buNone/>
            </a:pPr>
            <a:r>
              <a:rPr lang="en-IN" sz="1400" dirty="0"/>
              <a:t>        pred = </a:t>
            </a:r>
            <a:r>
              <a:rPr lang="en-IN" sz="1400" dirty="0" err="1"/>
              <a:t>self.fc</a:t>
            </a:r>
            <a:r>
              <a:rPr lang="en-IN" sz="1400" dirty="0"/>
              <a:t>(</a:t>
            </a:r>
            <a:r>
              <a:rPr lang="en-IN" sz="1400" dirty="0" err="1"/>
              <a:t>self.dropout</a:t>
            </a:r>
            <a:r>
              <a:rPr lang="en-IN" sz="1400" dirty="0"/>
              <a:t>(</a:t>
            </a:r>
            <a:r>
              <a:rPr lang="en-IN" sz="1400" dirty="0" err="1"/>
              <a:t>conv_out</a:t>
            </a:r>
            <a:r>
              <a:rPr lang="en-IN" sz="1400" dirty="0"/>
              <a:t>)).squeeze(-1)  # [batch, </a:t>
            </a:r>
            <a:r>
              <a:rPr lang="en-IN" sz="1400" dirty="0" err="1"/>
              <a:t>seq_len</a:t>
            </a:r>
            <a:r>
              <a:rPr lang="en-IN" sz="1400" dirty="0"/>
              <a:t>]</a:t>
            </a:r>
          </a:p>
          <a:p>
            <a:pPr marL="0" indent="0">
              <a:buNone/>
            </a:pPr>
            <a:r>
              <a:rPr lang="en-IN" sz="1400" dirty="0"/>
              <a:t>        return pred</a:t>
            </a:r>
          </a:p>
          <a:p>
            <a:pPr marL="0" indent="0">
              <a:buNone/>
            </a:pPr>
            <a:r>
              <a:rPr lang="en-IN" sz="3400" b="1" dirty="0"/>
              <a:t>Description</a:t>
            </a:r>
            <a:r>
              <a:rPr lang="en-IN" sz="3400" dirty="0"/>
              <a:t>:</a:t>
            </a:r>
          </a:p>
          <a:p>
            <a:pPr marL="0" indent="0">
              <a:buNone/>
            </a:pPr>
            <a:r>
              <a:rPr lang="en-US" sz="2100" dirty="0"/>
              <a:t>Defines a 1D-CNN based knowledge tracing model that learns patterns in student answer sequences to predict next-step correctness.</a:t>
            </a:r>
          </a:p>
          <a:p>
            <a:pPr marL="0" indent="0">
              <a:buNone/>
            </a:pPr>
            <a:r>
              <a:rPr lang="en-US" sz="3400" b="1" dirty="0"/>
              <a:t>Phase 5: Dataset Class and Padding Function</a:t>
            </a:r>
          </a:p>
          <a:p>
            <a:pPr marL="0" indent="0">
              <a:buNone/>
            </a:pPr>
            <a:r>
              <a:rPr lang="en-IN" sz="1400" dirty="0"/>
              <a:t>class </a:t>
            </a:r>
            <a:r>
              <a:rPr lang="en-IN" sz="1400" dirty="0" err="1"/>
              <a:t>KT_Dataset</a:t>
            </a:r>
            <a:r>
              <a:rPr lang="en-IN" sz="1400" dirty="0"/>
              <a:t>(Dataset):</a:t>
            </a:r>
          </a:p>
          <a:p>
            <a:pPr marL="0" indent="0">
              <a:buNone/>
            </a:pPr>
            <a:r>
              <a:rPr lang="en-IN" sz="1400" dirty="0"/>
              <a:t>    def __</a:t>
            </a:r>
            <a:r>
              <a:rPr lang="en-IN" sz="1400" dirty="0" err="1"/>
              <a:t>init</a:t>
            </a:r>
            <a:r>
              <a:rPr lang="en-IN" sz="1400" dirty="0"/>
              <a:t>__(self, data, </a:t>
            </a:r>
            <a:r>
              <a:rPr lang="en-IN" sz="1400" dirty="0" err="1"/>
              <a:t>max_seq</a:t>
            </a:r>
            <a:r>
              <a:rPr lang="en-IN" sz="1400" dirty="0"/>
              <a:t>=100):</a:t>
            </a:r>
          </a:p>
          <a:p>
            <a:pPr marL="0" indent="0">
              <a:buNone/>
            </a:pPr>
            <a:r>
              <a:rPr lang="en-IN" sz="1400" dirty="0"/>
              <a:t>        </a:t>
            </a:r>
            <a:r>
              <a:rPr lang="en-IN" sz="1400" dirty="0" err="1"/>
              <a:t>self.data</a:t>
            </a:r>
            <a:r>
              <a:rPr lang="en-IN" sz="1400" dirty="0"/>
              <a:t> = data</a:t>
            </a:r>
          </a:p>
          <a:p>
            <a:pPr marL="0" indent="0">
              <a:buNone/>
            </a:pPr>
            <a:r>
              <a:rPr lang="en-IN" sz="1400" dirty="0"/>
              <a:t>        </a:t>
            </a:r>
            <a:r>
              <a:rPr lang="en-IN" sz="1400" dirty="0" err="1"/>
              <a:t>self.max_seq</a:t>
            </a:r>
            <a:r>
              <a:rPr lang="en-IN" sz="1400" dirty="0"/>
              <a:t> = </a:t>
            </a:r>
            <a:r>
              <a:rPr lang="en-IN" sz="1400" dirty="0" err="1"/>
              <a:t>max_seq</a:t>
            </a:r>
            <a:endParaRPr lang="en-IN" sz="1400" dirty="0"/>
          </a:p>
          <a:p>
            <a:pPr marL="0" indent="0">
              <a:buNone/>
            </a:pPr>
            <a:endParaRPr lang="en-IN" sz="1400" dirty="0"/>
          </a:p>
          <a:p>
            <a:pPr marL="0" indent="0">
              <a:buNone/>
            </a:pPr>
            <a:r>
              <a:rPr lang="en-IN" sz="1400" dirty="0"/>
              <a:t>    def __</a:t>
            </a:r>
            <a:r>
              <a:rPr lang="en-IN" sz="1400" dirty="0" err="1"/>
              <a:t>len</a:t>
            </a:r>
            <a:r>
              <a:rPr lang="en-IN" sz="1400" dirty="0"/>
              <a:t>__(self):</a:t>
            </a:r>
          </a:p>
          <a:p>
            <a:pPr marL="0" indent="0">
              <a:buNone/>
            </a:pPr>
            <a:r>
              <a:rPr lang="en-IN" sz="1400" dirty="0"/>
              <a:t>        return </a:t>
            </a:r>
            <a:r>
              <a:rPr lang="en-IN" sz="1400" dirty="0" err="1"/>
              <a:t>len</a:t>
            </a:r>
            <a:r>
              <a:rPr lang="en-IN" sz="1400" dirty="0"/>
              <a:t>(</a:t>
            </a:r>
            <a:r>
              <a:rPr lang="en-IN" sz="1400" dirty="0" err="1"/>
              <a:t>self.data</a:t>
            </a:r>
            <a:r>
              <a:rPr lang="en-IN" sz="1400" dirty="0"/>
              <a:t>)</a:t>
            </a:r>
          </a:p>
          <a:p>
            <a:pPr marL="0" indent="0">
              <a:buNone/>
            </a:pPr>
            <a:endParaRPr lang="en-IN" sz="1600" b="1" dirty="0"/>
          </a:p>
          <a:p>
            <a:pPr marL="0" indent="0">
              <a:buNone/>
            </a:pPr>
            <a:endParaRPr lang="en-IN" sz="1600" b="1" dirty="0"/>
          </a:p>
          <a:p>
            <a:pPr marL="0" indent="0">
              <a:buNone/>
            </a:pPr>
            <a:endParaRPr lang="en-IN" sz="1600" b="1" dirty="0"/>
          </a:p>
          <a:p>
            <a:pPr marL="0" indent="0">
              <a:buNone/>
            </a:pPr>
            <a:endParaRPr lang="en-IN" sz="1600" b="1" dirty="0"/>
          </a:p>
          <a:p>
            <a:pPr marL="0" indent="0">
              <a:buNone/>
            </a:pPr>
            <a:endParaRPr lang="en-IN" sz="1600" b="1" dirty="0"/>
          </a:p>
        </p:txBody>
      </p:sp>
      <p:sp>
        <p:nvSpPr>
          <p:cNvPr id="5" name="Date Placeholder 4">
            <a:extLst>
              <a:ext uri="{FF2B5EF4-FFF2-40B4-BE49-F238E27FC236}">
                <a16:creationId xmlns:a16="http://schemas.microsoft.com/office/drawing/2014/main" id="{FAF3537F-8512-3B77-6AA0-0382410A2094}"/>
              </a:ext>
            </a:extLst>
          </p:cNvPr>
          <p:cNvSpPr>
            <a:spLocks noGrp="1"/>
          </p:cNvSpPr>
          <p:nvPr>
            <p:ph type="dt" sz="half" idx="10"/>
          </p:nvPr>
        </p:nvSpPr>
        <p:spPr/>
        <p:txBody>
          <a:bodyPr/>
          <a:lstStyle/>
          <a:p>
            <a:fld id="{AB7BD0BE-2096-4BFE-BDFA-4C60DA83F8D2}" type="datetime1">
              <a:rPr lang="en-IN" smtClean="0"/>
              <a:t>04-12-2025</a:t>
            </a:fld>
            <a:endParaRPr lang="en-IN"/>
          </a:p>
        </p:txBody>
      </p:sp>
      <p:sp>
        <p:nvSpPr>
          <p:cNvPr id="6" name="Footer Placeholder 5">
            <a:extLst>
              <a:ext uri="{FF2B5EF4-FFF2-40B4-BE49-F238E27FC236}">
                <a16:creationId xmlns:a16="http://schemas.microsoft.com/office/drawing/2014/main" id="{B8D7FB7E-865E-D9C2-70B5-BA545498BDE2}"/>
              </a:ext>
            </a:extLst>
          </p:cNvPr>
          <p:cNvSpPr>
            <a:spLocks noGrp="1"/>
          </p:cNvSpPr>
          <p:nvPr>
            <p:ph type="ftr" sz="quarter" idx="11"/>
          </p:nvPr>
        </p:nvSpPr>
        <p:spPr/>
        <p:txBody>
          <a:bodyPr/>
          <a:lstStyle/>
          <a:p>
            <a:r>
              <a:rPr lang="en-US"/>
              <a:t>Review No. 01        Batch No. CB1           Department of CSE</a:t>
            </a:r>
            <a:endParaRPr lang="en-IN"/>
          </a:p>
        </p:txBody>
      </p:sp>
      <p:sp>
        <p:nvSpPr>
          <p:cNvPr id="7" name="Slide Number Placeholder 6">
            <a:extLst>
              <a:ext uri="{FF2B5EF4-FFF2-40B4-BE49-F238E27FC236}">
                <a16:creationId xmlns:a16="http://schemas.microsoft.com/office/drawing/2014/main" id="{73F50D2F-3FF4-DA03-861F-42E1907EF937}"/>
              </a:ext>
            </a:extLst>
          </p:cNvPr>
          <p:cNvSpPr>
            <a:spLocks noGrp="1"/>
          </p:cNvSpPr>
          <p:nvPr>
            <p:ph type="sldNum" sz="quarter" idx="12"/>
          </p:nvPr>
        </p:nvSpPr>
        <p:spPr/>
        <p:txBody>
          <a:bodyPr/>
          <a:lstStyle/>
          <a:p>
            <a:fld id="{65DCBD69-296B-4D7C-AF62-9B588FC78772}" type="slidenum">
              <a:rPr lang="en-IN" smtClean="0"/>
              <a:t>15</a:t>
            </a:fld>
            <a:endParaRPr lang="en-IN"/>
          </a:p>
        </p:txBody>
      </p:sp>
    </p:spTree>
    <p:extLst>
      <p:ext uri="{BB962C8B-B14F-4D97-AF65-F5344CB8AC3E}">
        <p14:creationId xmlns:p14="http://schemas.microsoft.com/office/powerpoint/2010/main" val="1868361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81233C-310A-2FE9-9590-75748AE2BE16}"/>
              </a:ext>
            </a:extLst>
          </p:cNvPr>
          <p:cNvSpPr>
            <a:spLocks noGrp="1"/>
          </p:cNvSpPr>
          <p:nvPr>
            <p:ph sz="half" idx="1"/>
          </p:nvPr>
        </p:nvSpPr>
        <p:spPr>
          <a:xfrm>
            <a:off x="838200" y="609600"/>
            <a:ext cx="5181600" cy="5567363"/>
          </a:xfrm>
        </p:spPr>
        <p:txBody>
          <a:bodyPr>
            <a:normAutofit fontScale="92500" lnSpcReduction="20000"/>
          </a:bodyPr>
          <a:lstStyle/>
          <a:p>
            <a:pPr marL="0" indent="0">
              <a:buNone/>
            </a:pPr>
            <a:r>
              <a:rPr lang="en-IN" sz="1100" dirty="0"/>
              <a:t> </a:t>
            </a:r>
            <a:r>
              <a:rPr lang="en-IN" sz="1200" dirty="0"/>
              <a:t>def __</a:t>
            </a:r>
            <a:r>
              <a:rPr lang="en-IN" sz="1200" dirty="0" err="1"/>
              <a:t>getitem</a:t>
            </a:r>
            <a:r>
              <a:rPr lang="en-IN" sz="1200" dirty="0"/>
              <a:t>__(self, </a:t>
            </a:r>
            <a:r>
              <a:rPr lang="en-IN" sz="1200" dirty="0" err="1"/>
              <a:t>idx</a:t>
            </a:r>
            <a:r>
              <a:rPr lang="en-IN" sz="1200" dirty="0"/>
              <a:t>):</a:t>
            </a:r>
          </a:p>
          <a:p>
            <a:pPr marL="0" indent="0">
              <a:buNone/>
            </a:pPr>
            <a:r>
              <a:rPr lang="en-IN" sz="1200" dirty="0"/>
              <a:t>        </a:t>
            </a:r>
            <a:r>
              <a:rPr lang="en-IN" sz="1200" dirty="0" err="1"/>
              <a:t>q_seq</a:t>
            </a:r>
            <a:r>
              <a:rPr lang="en-IN" sz="1200" dirty="0"/>
              <a:t> = </a:t>
            </a:r>
            <a:r>
              <a:rPr lang="en-IN" sz="1200" dirty="0" err="1"/>
              <a:t>self.data</a:t>
            </a:r>
            <a:r>
              <a:rPr lang="en-IN" sz="1200" dirty="0"/>
              <a:t>[</a:t>
            </a:r>
            <a:r>
              <a:rPr lang="en-IN" sz="1200" dirty="0" err="1"/>
              <a:t>idx</a:t>
            </a:r>
            <a:r>
              <a:rPr lang="en-IN" sz="1200" dirty="0"/>
              <a:t>]['q'][-</a:t>
            </a:r>
            <a:r>
              <a:rPr lang="en-IN" sz="1200" dirty="0" err="1"/>
              <a:t>self.max_seq</a:t>
            </a:r>
            <a:r>
              <a:rPr lang="en-IN" sz="1200" dirty="0"/>
              <a:t>:]</a:t>
            </a:r>
          </a:p>
          <a:p>
            <a:pPr marL="0" indent="0">
              <a:buNone/>
            </a:pPr>
            <a:r>
              <a:rPr lang="en-IN" sz="1200" dirty="0"/>
              <a:t>        </a:t>
            </a:r>
            <a:r>
              <a:rPr lang="en-IN" sz="1200" dirty="0" err="1"/>
              <a:t>a_seq</a:t>
            </a:r>
            <a:r>
              <a:rPr lang="en-IN" sz="1200" dirty="0"/>
              <a:t> = </a:t>
            </a:r>
            <a:r>
              <a:rPr lang="en-IN" sz="1200" dirty="0" err="1"/>
              <a:t>self.data</a:t>
            </a:r>
            <a:r>
              <a:rPr lang="en-IN" sz="1200" dirty="0"/>
              <a:t>[</a:t>
            </a:r>
            <a:r>
              <a:rPr lang="en-IN" sz="1200" dirty="0" err="1"/>
              <a:t>idx</a:t>
            </a:r>
            <a:r>
              <a:rPr lang="en-IN" sz="1200" dirty="0"/>
              <a:t>]['a'][-</a:t>
            </a:r>
            <a:r>
              <a:rPr lang="en-IN" sz="1200" dirty="0" err="1"/>
              <a:t>self.max_seq</a:t>
            </a:r>
            <a:r>
              <a:rPr lang="en-IN" sz="1200" dirty="0"/>
              <a:t>:]</a:t>
            </a:r>
          </a:p>
          <a:p>
            <a:pPr marL="0" indent="0">
              <a:buNone/>
            </a:pPr>
            <a:r>
              <a:rPr lang="en-IN" sz="1200" dirty="0"/>
              <a:t>        </a:t>
            </a:r>
            <a:r>
              <a:rPr lang="en-IN" sz="1200" dirty="0" err="1"/>
              <a:t>seq_len</a:t>
            </a:r>
            <a:r>
              <a:rPr lang="en-IN" sz="1200" dirty="0"/>
              <a:t> = min(</a:t>
            </a:r>
            <a:r>
              <a:rPr lang="en-IN" sz="1200" dirty="0" err="1"/>
              <a:t>len</a:t>
            </a:r>
            <a:r>
              <a:rPr lang="en-IN" sz="1200" dirty="0"/>
              <a:t>(</a:t>
            </a:r>
            <a:r>
              <a:rPr lang="en-IN" sz="1200" dirty="0" err="1"/>
              <a:t>q_seq</a:t>
            </a:r>
            <a:r>
              <a:rPr lang="en-IN" sz="1200" dirty="0"/>
              <a:t>), </a:t>
            </a:r>
            <a:r>
              <a:rPr lang="en-IN" sz="1200" dirty="0" err="1"/>
              <a:t>len</a:t>
            </a:r>
            <a:r>
              <a:rPr lang="en-IN" sz="1200" dirty="0"/>
              <a:t>(</a:t>
            </a:r>
            <a:r>
              <a:rPr lang="en-IN" sz="1200" dirty="0" err="1"/>
              <a:t>a_seq</a:t>
            </a:r>
            <a:r>
              <a:rPr lang="en-IN" sz="1200" dirty="0"/>
              <a:t>))</a:t>
            </a:r>
          </a:p>
          <a:p>
            <a:pPr marL="0" indent="0">
              <a:buNone/>
            </a:pPr>
            <a:r>
              <a:rPr lang="en-IN" sz="1200" dirty="0"/>
              <a:t>        if </a:t>
            </a:r>
            <a:r>
              <a:rPr lang="en-IN" sz="1200" dirty="0" err="1"/>
              <a:t>seq_len</a:t>
            </a:r>
            <a:r>
              <a:rPr lang="en-IN" sz="1200" dirty="0"/>
              <a:t> &lt; 3:</a:t>
            </a:r>
          </a:p>
          <a:p>
            <a:pPr marL="0" indent="0">
              <a:buNone/>
            </a:pPr>
            <a:r>
              <a:rPr lang="en-IN" sz="1200" dirty="0"/>
              <a:t>            return None</a:t>
            </a:r>
          </a:p>
          <a:p>
            <a:pPr marL="0" indent="0">
              <a:buNone/>
            </a:pPr>
            <a:r>
              <a:rPr lang="en-IN" sz="1200" dirty="0"/>
              <a:t>        </a:t>
            </a:r>
            <a:r>
              <a:rPr lang="en-IN" sz="1200" dirty="0" err="1"/>
              <a:t>q_seq</a:t>
            </a:r>
            <a:r>
              <a:rPr lang="en-IN" sz="1200" dirty="0"/>
              <a:t> = </a:t>
            </a:r>
            <a:r>
              <a:rPr lang="en-IN" sz="1200" dirty="0" err="1"/>
              <a:t>q_seq</a:t>
            </a:r>
            <a:r>
              <a:rPr lang="en-IN" sz="1200" dirty="0"/>
              <a:t>[:</a:t>
            </a:r>
            <a:r>
              <a:rPr lang="en-IN" sz="1200" dirty="0" err="1"/>
              <a:t>seq_len</a:t>
            </a:r>
            <a:r>
              <a:rPr lang="en-IN" sz="1200" dirty="0"/>
              <a:t>]</a:t>
            </a:r>
          </a:p>
          <a:p>
            <a:pPr marL="0" indent="0">
              <a:buNone/>
            </a:pPr>
            <a:r>
              <a:rPr lang="en-IN" sz="1200" dirty="0"/>
              <a:t>        </a:t>
            </a:r>
            <a:r>
              <a:rPr lang="en-IN" sz="1200" dirty="0" err="1"/>
              <a:t>a_seq</a:t>
            </a:r>
            <a:r>
              <a:rPr lang="en-IN" sz="1200" dirty="0"/>
              <a:t> = </a:t>
            </a:r>
            <a:r>
              <a:rPr lang="en-IN" sz="1200" dirty="0" err="1"/>
              <a:t>a_seq</a:t>
            </a:r>
            <a:r>
              <a:rPr lang="en-IN" sz="1200" dirty="0"/>
              <a:t>[:</a:t>
            </a:r>
            <a:r>
              <a:rPr lang="en-IN" sz="1200" dirty="0" err="1"/>
              <a:t>seq_len</a:t>
            </a:r>
            <a:r>
              <a:rPr lang="en-IN" sz="1200" dirty="0"/>
              <a:t>]</a:t>
            </a:r>
          </a:p>
          <a:p>
            <a:pPr marL="0" indent="0">
              <a:buNone/>
            </a:pPr>
            <a:r>
              <a:rPr lang="en-IN" sz="1200" dirty="0"/>
              <a:t>        </a:t>
            </a:r>
            <a:r>
              <a:rPr lang="en-IN" sz="1200" dirty="0" err="1"/>
              <a:t>input_seq</a:t>
            </a:r>
            <a:r>
              <a:rPr lang="en-IN" sz="1200" dirty="0"/>
              <a:t> = [q + a * 10000 for q, a in zip(</a:t>
            </a:r>
            <a:r>
              <a:rPr lang="en-IN" sz="1200" dirty="0" err="1"/>
              <a:t>q_seq</a:t>
            </a:r>
            <a:r>
              <a:rPr lang="en-IN" sz="1200" dirty="0"/>
              <a:t>, </a:t>
            </a:r>
            <a:r>
              <a:rPr lang="en-IN" sz="1200" dirty="0" err="1"/>
              <a:t>a_seq</a:t>
            </a:r>
            <a:r>
              <a:rPr lang="en-IN" sz="1200" dirty="0"/>
              <a:t>)]</a:t>
            </a:r>
          </a:p>
          <a:p>
            <a:pPr marL="0" indent="0">
              <a:buNone/>
            </a:pPr>
            <a:r>
              <a:rPr lang="en-IN" sz="1200" dirty="0"/>
              <a:t>        </a:t>
            </a:r>
            <a:r>
              <a:rPr lang="en-IN" sz="1200" dirty="0" err="1"/>
              <a:t>label_seq</a:t>
            </a:r>
            <a:r>
              <a:rPr lang="en-IN" sz="1200" dirty="0"/>
              <a:t> = </a:t>
            </a:r>
            <a:r>
              <a:rPr lang="en-IN" sz="1200" dirty="0" err="1"/>
              <a:t>a_seq</a:t>
            </a:r>
            <a:r>
              <a:rPr lang="en-IN" sz="1200" dirty="0"/>
              <a:t>[1:]</a:t>
            </a:r>
          </a:p>
          <a:p>
            <a:pPr marL="0" indent="0">
              <a:buNone/>
            </a:pPr>
            <a:r>
              <a:rPr lang="en-IN" sz="1200" dirty="0"/>
              <a:t>        </a:t>
            </a:r>
            <a:r>
              <a:rPr lang="en-IN" sz="1200" dirty="0" err="1"/>
              <a:t>input_seq</a:t>
            </a:r>
            <a:r>
              <a:rPr lang="en-IN" sz="1200" dirty="0"/>
              <a:t> = </a:t>
            </a:r>
            <a:r>
              <a:rPr lang="en-IN" sz="1200" dirty="0" err="1"/>
              <a:t>input_seq</a:t>
            </a:r>
            <a:r>
              <a:rPr lang="en-IN" sz="1200" dirty="0"/>
              <a:t>[:-1]</a:t>
            </a:r>
          </a:p>
          <a:p>
            <a:pPr marL="0" indent="0">
              <a:buNone/>
            </a:pPr>
            <a:r>
              <a:rPr lang="en-IN" sz="1200" dirty="0"/>
              <a:t>        return </a:t>
            </a:r>
            <a:r>
              <a:rPr lang="en-IN" sz="1200" dirty="0" err="1"/>
              <a:t>torch.LongTensor</a:t>
            </a:r>
            <a:r>
              <a:rPr lang="en-IN" sz="1200" dirty="0"/>
              <a:t>(</a:t>
            </a:r>
            <a:r>
              <a:rPr lang="en-IN" sz="1200" dirty="0" err="1"/>
              <a:t>input_seq</a:t>
            </a:r>
            <a:r>
              <a:rPr lang="en-IN" sz="1200" dirty="0"/>
              <a:t>), </a:t>
            </a:r>
            <a:r>
              <a:rPr lang="en-IN" sz="1200" dirty="0" err="1"/>
              <a:t>torch.FloatTensor</a:t>
            </a:r>
            <a:r>
              <a:rPr lang="en-IN" sz="1200" dirty="0"/>
              <a:t>(</a:t>
            </a:r>
            <a:r>
              <a:rPr lang="en-IN" sz="1200" dirty="0" err="1"/>
              <a:t>label_seq</a:t>
            </a:r>
            <a:r>
              <a:rPr lang="en-IN" sz="1200" dirty="0"/>
              <a:t>)</a:t>
            </a:r>
          </a:p>
          <a:p>
            <a:pPr marL="0" indent="0">
              <a:buNone/>
            </a:pPr>
            <a:r>
              <a:rPr lang="en-IN" sz="1200" dirty="0"/>
              <a:t>torch.cat([</a:t>
            </a:r>
            <a:r>
              <a:rPr lang="en-IN" sz="1200" dirty="0" err="1"/>
              <a:t>seq</a:t>
            </a:r>
            <a:r>
              <a:rPr lang="en-IN" sz="1200" dirty="0"/>
              <a:t>, </a:t>
            </a:r>
            <a:r>
              <a:rPr lang="en-IN" sz="1200" dirty="0" err="1"/>
              <a:t>torch.zeros</a:t>
            </a:r>
            <a:r>
              <a:rPr lang="en-IN" sz="1200" dirty="0"/>
              <a:t>(</a:t>
            </a:r>
            <a:r>
              <a:rPr lang="en-IN" sz="1200" dirty="0" err="1"/>
              <a:t>max_len</a:t>
            </a:r>
            <a:r>
              <a:rPr lang="en-IN" sz="1200" dirty="0"/>
              <a:t> - </a:t>
            </a:r>
            <a:r>
              <a:rPr lang="en-IN" sz="1200" dirty="0" err="1"/>
              <a:t>len</a:t>
            </a:r>
            <a:r>
              <a:rPr lang="en-IN" sz="1200" dirty="0"/>
              <a:t>(</a:t>
            </a:r>
            <a:r>
              <a:rPr lang="en-IN" sz="1200" dirty="0" err="1"/>
              <a:t>seq</a:t>
            </a:r>
            <a:r>
              <a:rPr lang="en-IN" sz="1200" dirty="0"/>
              <a:t>))]) for </a:t>
            </a:r>
            <a:r>
              <a:rPr lang="en-IN" sz="1200" dirty="0" err="1"/>
              <a:t>seq</a:t>
            </a:r>
            <a:r>
              <a:rPr lang="en-IN" sz="1200" dirty="0"/>
              <a:t> in inputs ])</a:t>
            </a:r>
          </a:p>
          <a:p>
            <a:pPr marL="0" indent="0">
              <a:buNone/>
            </a:pPr>
            <a:r>
              <a:rPr lang="en-IN" sz="1200" dirty="0"/>
              <a:t>    </a:t>
            </a:r>
            <a:r>
              <a:rPr lang="en-IN" sz="1200" dirty="0" err="1"/>
              <a:t>padded_labels</a:t>
            </a:r>
            <a:r>
              <a:rPr lang="en-IN" sz="1200" dirty="0"/>
              <a:t> = </a:t>
            </a:r>
            <a:r>
              <a:rPr lang="en-IN" sz="1200" dirty="0" err="1"/>
              <a:t>torch.stack</a:t>
            </a:r>
            <a:r>
              <a:rPr lang="en-IN" sz="1200" dirty="0"/>
              <a:t>([</a:t>
            </a:r>
          </a:p>
          <a:p>
            <a:pPr marL="0" indent="0">
              <a:buNone/>
            </a:pPr>
            <a:r>
              <a:rPr lang="en-IN" sz="1200" dirty="0"/>
              <a:t>        torch.cat([</a:t>
            </a:r>
            <a:r>
              <a:rPr lang="en-IN" sz="1200" dirty="0" err="1"/>
              <a:t>seq</a:t>
            </a:r>
            <a:r>
              <a:rPr lang="en-IN" sz="1200" dirty="0"/>
              <a:t>, </a:t>
            </a:r>
            <a:r>
              <a:rPr lang="en-IN" sz="1200" dirty="0" err="1"/>
              <a:t>torch.zeros</a:t>
            </a:r>
            <a:r>
              <a:rPr lang="en-IN" sz="1200" dirty="0"/>
              <a:t>(</a:t>
            </a:r>
            <a:r>
              <a:rPr lang="en-IN" sz="1200" dirty="0" err="1"/>
              <a:t>max_len</a:t>
            </a:r>
            <a:r>
              <a:rPr lang="en-IN" sz="1200" dirty="0"/>
              <a:t> - </a:t>
            </a:r>
            <a:r>
              <a:rPr lang="en-IN" sz="1200" dirty="0" err="1"/>
              <a:t>len</a:t>
            </a:r>
            <a:r>
              <a:rPr lang="en-IN" sz="1200" dirty="0"/>
              <a:t>(</a:t>
            </a:r>
            <a:r>
              <a:rPr lang="en-IN" sz="1200" dirty="0" err="1"/>
              <a:t>seq</a:t>
            </a:r>
            <a:r>
              <a:rPr lang="en-IN" sz="1200" dirty="0"/>
              <a:t>))]) for </a:t>
            </a:r>
            <a:r>
              <a:rPr lang="en-IN" sz="1200" dirty="0" err="1"/>
              <a:t>seq</a:t>
            </a:r>
            <a:r>
              <a:rPr lang="en-IN" sz="1200" dirty="0"/>
              <a:t> in labels ])</a:t>
            </a:r>
          </a:p>
          <a:p>
            <a:pPr marL="0" indent="0">
              <a:buNone/>
            </a:pPr>
            <a:r>
              <a:rPr lang="en-IN" sz="1200" dirty="0"/>
              <a:t> return </a:t>
            </a:r>
            <a:r>
              <a:rPr lang="en-IN" sz="1200" dirty="0" err="1"/>
              <a:t>padded_inputs.long</a:t>
            </a:r>
            <a:r>
              <a:rPr lang="en-IN" sz="1200" dirty="0"/>
              <a:t>(), </a:t>
            </a:r>
            <a:r>
              <a:rPr lang="en-IN" sz="1200" dirty="0" err="1"/>
              <a:t>padded_labels.float</a:t>
            </a:r>
            <a:r>
              <a:rPr lang="en-IN" sz="1200" dirty="0"/>
              <a:t>()</a:t>
            </a:r>
          </a:p>
          <a:p>
            <a:pPr marL="0" indent="0">
              <a:buNone/>
            </a:pPr>
            <a:r>
              <a:rPr lang="en-US" sz="3000" b="1" dirty="0"/>
              <a:t>Description:</a:t>
            </a:r>
          </a:p>
          <a:p>
            <a:pPr marL="0" indent="0">
              <a:buNone/>
            </a:pPr>
            <a:r>
              <a:rPr lang="en-US" sz="1700" dirty="0"/>
              <a:t>Converts sequences into model-ready inputs, encodes (question, answer), and pads variable-length sequences for batching.</a:t>
            </a:r>
          </a:p>
          <a:p>
            <a:pPr marL="0" indent="0">
              <a:buNone/>
            </a:pPr>
            <a:endParaRPr lang="en-IN" sz="1100" dirty="0"/>
          </a:p>
        </p:txBody>
      </p:sp>
      <p:sp>
        <p:nvSpPr>
          <p:cNvPr id="4" name="Content Placeholder 3">
            <a:extLst>
              <a:ext uri="{FF2B5EF4-FFF2-40B4-BE49-F238E27FC236}">
                <a16:creationId xmlns:a16="http://schemas.microsoft.com/office/drawing/2014/main" id="{3E7E01E5-71DD-2B36-A4C1-6FBF73C81F6C}"/>
              </a:ext>
            </a:extLst>
          </p:cNvPr>
          <p:cNvSpPr>
            <a:spLocks noGrp="1"/>
          </p:cNvSpPr>
          <p:nvPr>
            <p:ph sz="half" idx="2"/>
          </p:nvPr>
        </p:nvSpPr>
        <p:spPr>
          <a:xfrm>
            <a:off x="6172200" y="609600"/>
            <a:ext cx="5181600" cy="5567363"/>
          </a:xfrm>
        </p:spPr>
        <p:txBody>
          <a:bodyPr>
            <a:normAutofit fontScale="92500" lnSpcReduction="20000"/>
          </a:bodyPr>
          <a:lstStyle/>
          <a:p>
            <a:pPr marL="0" indent="0">
              <a:buNone/>
            </a:pPr>
            <a:r>
              <a:rPr lang="en-US" b="1" dirty="0"/>
              <a:t>Phase 6: Training and Evaluation Functions</a:t>
            </a:r>
          </a:p>
          <a:p>
            <a:pPr marL="0" indent="0">
              <a:buNone/>
            </a:pPr>
            <a:r>
              <a:rPr lang="en-IN" sz="1200" dirty="0"/>
              <a:t>def train(model, </a:t>
            </a:r>
            <a:r>
              <a:rPr lang="en-IN" sz="1200" dirty="0" err="1"/>
              <a:t>train_loader</a:t>
            </a:r>
            <a:r>
              <a:rPr lang="en-IN" sz="1200" dirty="0"/>
              <a:t>, optimizer, criterion, device):</a:t>
            </a:r>
          </a:p>
          <a:p>
            <a:pPr marL="0" indent="0">
              <a:buNone/>
            </a:pPr>
            <a:r>
              <a:rPr lang="en-IN" sz="1200" dirty="0"/>
              <a:t>    </a:t>
            </a:r>
            <a:r>
              <a:rPr lang="en-IN" sz="1200" dirty="0" err="1"/>
              <a:t>model.train</a:t>
            </a:r>
            <a:r>
              <a:rPr lang="en-IN" sz="1200" dirty="0"/>
              <a:t>()</a:t>
            </a:r>
          </a:p>
          <a:p>
            <a:pPr marL="0" indent="0">
              <a:buNone/>
            </a:pPr>
            <a:r>
              <a:rPr lang="en-IN" sz="1200" dirty="0"/>
              <a:t>    for epoch in range(50):</a:t>
            </a:r>
          </a:p>
          <a:p>
            <a:pPr marL="0" indent="0">
              <a:buNone/>
            </a:pPr>
            <a:r>
              <a:rPr lang="en-IN" sz="1200" dirty="0"/>
              <a:t>        </a:t>
            </a:r>
            <a:r>
              <a:rPr lang="en-IN" sz="1200" dirty="0" err="1"/>
              <a:t>total_loss</a:t>
            </a:r>
            <a:r>
              <a:rPr lang="en-IN" sz="1200" dirty="0"/>
              <a:t> = 0</a:t>
            </a:r>
          </a:p>
          <a:p>
            <a:pPr marL="0" indent="0">
              <a:buNone/>
            </a:pPr>
            <a:r>
              <a:rPr lang="en-IN" sz="1200" dirty="0"/>
              <a:t>        count = 0</a:t>
            </a:r>
          </a:p>
          <a:p>
            <a:pPr marL="0" indent="0">
              <a:buNone/>
            </a:pPr>
            <a:r>
              <a:rPr lang="en-IN" sz="1200" dirty="0"/>
              <a:t>        for x, y in </a:t>
            </a:r>
            <a:r>
              <a:rPr lang="en-IN" sz="1200" dirty="0" err="1"/>
              <a:t>train_loader</a:t>
            </a:r>
            <a:r>
              <a:rPr lang="en-IN" sz="1200" dirty="0"/>
              <a:t>:</a:t>
            </a:r>
          </a:p>
          <a:p>
            <a:pPr marL="0" indent="0">
              <a:buNone/>
            </a:pPr>
            <a:r>
              <a:rPr lang="en-IN" sz="1200" dirty="0"/>
              <a:t>            if </a:t>
            </a:r>
            <a:r>
              <a:rPr lang="en-IN" sz="1200" dirty="0" err="1"/>
              <a:t>x.nelement</a:t>
            </a:r>
            <a:r>
              <a:rPr lang="en-IN" sz="1200" dirty="0"/>
              <a:t>() == 0: continue</a:t>
            </a:r>
          </a:p>
          <a:p>
            <a:pPr marL="0" indent="0">
              <a:buNone/>
            </a:pPr>
            <a:r>
              <a:rPr lang="en-IN" sz="1200" dirty="0"/>
              <a:t>            x, y = x.to(device), y.to(device)</a:t>
            </a:r>
          </a:p>
          <a:p>
            <a:pPr marL="0" indent="0">
              <a:buNone/>
            </a:pPr>
            <a:r>
              <a:rPr lang="en-IN" sz="1200" dirty="0"/>
              <a:t>            </a:t>
            </a:r>
            <a:r>
              <a:rPr lang="en-IN" sz="1200" dirty="0" err="1"/>
              <a:t>optimizer.zero_grad</a:t>
            </a:r>
            <a:r>
              <a:rPr lang="en-IN" sz="1200" dirty="0"/>
              <a:t>()</a:t>
            </a:r>
          </a:p>
          <a:p>
            <a:pPr marL="0" indent="0">
              <a:buNone/>
            </a:pPr>
            <a:r>
              <a:rPr lang="en-IN" sz="1200" dirty="0"/>
              <a:t>            output = model(x)</a:t>
            </a:r>
          </a:p>
          <a:p>
            <a:pPr marL="0" indent="0">
              <a:buNone/>
            </a:pPr>
            <a:r>
              <a:rPr lang="en-IN" sz="1200" dirty="0"/>
              <a:t>            loss = criterion(output, y)</a:t>
            </a:r>
          </a:p>
          <a:p>
            <a:pPr marL="0" indent="0">
              <a:buNone/>
            </a:pPr>
            <a:r>
              <a:rPr lang="en-IN" sz="1200" dirty="0"/>
              <a:t>            </a:t>
            </a:r>
            <a:r>
              <a:rPr lang="en-IN" sz="1200" dirty="0" err="1"/>
              <a:t>loss.backward</a:t>
            </a:r>
            <a:r>
              <a:rPr lang="en-IN" sz="1200" dirty="0"/>
              <a:t>()</a:t>
            </a:r>
          </a:p>
          <a:p>
            <a:pPr marL="0" indent="0">
              <a:buNone/>
            </a:pPr>
            <a:r>
              <a:rPr lang="en-IN" sz="1200" dirty="0"/>
              <a:t>            </a:t>
            </a:r>
            <a:r>
              <a:rPr lang="en-IN" sz="1200" dirty="0" err="1"/>
              <a:t>optimizer.step</a:t>
            </a:r>
            <a:r>
              <a:rPr lang="en-IN" sz="1200" dirty="0"/>
              <a:t>()</a:t>
            </a:r>
          </a:p>
          <a:p>
            <a:pPr marL="0" indent="0">
              <a:buNone/>
            </a:pPr>
            <a:r>
              <a:rPr lang="en-IN" sz="1200" dirty="0"/>
              <a:t>            </a:t>
            </a:r>
            <a:r>
              <a:rPr lang="en-IN" sz="1200" dirty="0" err="1"/>
              <a:t>total_loss</a:t>
            </a:r>
            <a:r>
              <a:rPr lang="en-IN" sz="1200" dirty="0"/>
              <a:t> += </a:t>
            </a:r>
            <a:r>
              <a:rPr lang="en-IN" sz="1200" dirty="0" err="1"/>
              <a:t>loss.item</a:t>
            </a:r>
            <a:r>
              <a:rPr lang="en-IN" sz="1200" dirty="0"/>
              <a:t>()</a:t>
            </a:r>
          </a:p>
          <a:p>
            <a:pPr marL="0" indent="0">
              <a:buNone/>
            </a:pPr>
            <a:r>
              <a:rPr lang="en-IN" sz="1200" dirty="0"/>
              <a:t>            count += 1</a:t>
            </a:r>
          </a:p>
          <a:p>
            <a:pPr marL="0" indent="0">
              <a:buNone/>
            </a:pPr>
            <a:r>
              <a:rPr lang="en-IN" sz="1200" dirty="0"/>
              <a:t>        print(</a:t>
            </a:r>
            <a:r>
              <a:rPr lang="en-IN" sz="1200" dirty="0" err="1"/>
              <a:t>f"Epoch</a:t>
            </a:r>
            <a:r>
              <a:rPr lang="en-IN" sz="1200" dirty="0"/>
              <a:t> {epoch+1}, Loss: {</a:t>
            </a:r>
            <a:r>
              <a:rPr lang="en-IN" sz="1200" dirty="0" err="1"/>
              <a:t>total_loss</a:t>
            </a:r>
            <a:r>
              <a:rPr lang="en-IN" sz="1200" dirty="0"/>
              <a:t> / max(count, 1):.4f}")</a:t>
            </a:r>
          </a:p>
          <a:p>
            <a:pPr marL="0" indent="0">
              <a:buNone/>
            </a:pPr>
            <a:r>
              <a:rPr lang="en-US" sz="1200" dirty="0"/>
              <a:t>def evaluate(model, </a:t>
            </a:r>
            <a:r>
              <a:rPr lang="en-US" sz="1200" dirty="0" err="1"/>
              <a:t>test_loader</a:t>
            </a:r>
            <a:r>
              <a:rPr lang="en-US" sz="1200" dirty="0"/>
              <a:t>, device):</a:t>
            </a:r>
          </a:p>
          <a:p>
            <a:pPr marL="0" indent="0">
              <a:buNone/>
            </a:pPr>
            <a:r>
              <a:rPr lang="en-US" sz="1200" dirty="0"/>
              <a:t>    </a:t>
            </a:r>
            <a:r>
              <a:rPr lang="en-US" sz="1200" dirty="0" err="1"/>
              <a:t>model.eval</a:t>
            </a:r>
            <a:r>
              <a:rPr lang="en-US" sz="1200" dirty="0"/>
              <a:t>()</a:t>
            </a:r>
          </a:p>
          <a:p>
            <a:pPr marL="0" indent="0">
              <a:buNone/>
            </a:pPr>
            <a:r>
              <a:rPr lang="en-US" sz="1200" dirty="0"/>
              <a:t>    </a:t>
            </a:r>
            <a:r>
              <a:rPr lang="en-US" sz="1200" dirty="0" err="1"/>
              <a:t>all_preds</a:t>
            </a:r>
            <a:r>
              <a:rPr lang="en-US" sz="1200" dirty="0"/>
              <a:t>, </a:t>
            </a:r>
            <a:r>
              <a:rPr lang="en-US" sz="1200" dirty="0" err="1"/>
              <a:t>all_labels</a:t>
            </a:r>
            <a:r>
              <a:rPr lang="en-US" sz="1200" dirty="0"/>
              <a:t> = [], []</a:t>
            </a:r>
          </a:p>
          <a:p>
            <a:pPr marL="0" indent="0">
              <a:buNone/>
            </a:pPr>
            <a:endParaRPr lang="en-IN" sz="1700" b="1" dirty="0"/>
          </a:p>
        </p:txBody>
      </p:sp>
      <p:sp>
        <p:nvSpPr>
          <p:cNvPr id="5" name="Date Placeholder 4">
            <a:extLst>
              <a:ext uri="{FF2B5EF4-FFF2-40B4-BE49-F238E27FC236}">
                <a16:creationId xmlns:a16="http://schemas.microsoft.com/office/drawing/2014/main" id="{9D2D1D84-008C-AEC7-529C-61AEA565E858}"/>
              </a:ext>
            </a:extLst>
          </p:cNvPr>
          <p:cNvSpPr>
            <a:spLocks noGrp="1"/>
          </p:cNvSpPr>
          <p:nvPr>
            <p:ph type="dt" sz="half" idx="10"/>
          </p:nvPr>
        </p:nvSpPr>
        <p:spPr/>
        <p:txBody>
          <a:bodyPr/>
          <a:lstStyle/>
          <a:p>
            <a:fld id="{AB7BD0BE-2096-4BFE-BDFA-4C60DA83F8D2}" type="datetime1">
              <a:rPr lang="en-IN" smtClean="0"/>
              <a:t>04-12-2025</a:t>
            </a:fld>
            <a:endParaRPr lang="en-IN"/>
          </a:p>
        </p:txBody>
      </p:sp>
      <p:sp>
        <p:nvSpPr>
          <p:cNvPr id="6" name="Footer Placeholder 5">
            <a:extLst>
              <a:ext uri="{FF2B5EF4-FFF2-40B4-BE49-F238E27FC236}">
                <a16:creationId xmlns:a16="http://schemas.microsoft.com/office/drawing/2014/main" id="{A2B60DA6-C50D-306C-A9AA-A684E31281EA}"/>
              </a:ext>
            </a:extLst>
          </p:cNvPr>
          <p:cNvSpPr>
            <a:spLocks noGrp="1"/>
          </p:cNvSpPr>
          <p:nvPr>
            <p:ph type="ftr" sz="quarter" idx="11"/>
          </p:nvPr>
        </p:nvSpPr>
        <p:spPr/>
        <p:txBody>
          <a:bodyPr/>
          <a:lstStyle/>
          <a:p>
            <a:r>
              <a:rPr lang="en-US" dirty="0"/>
              <a:t>Review No. 01        Batch No. CB5           Department of CSE</a:t>
            </a:r>
            <a:endParaRPr lang="en-IN" dirty="0"/>
          </a:p>
        </p:txBody>
      </p:sp>
      <p:sp>
        <p:nvSpPr>
          <p:cNvPr id="7" name="Slide Number Placeholder 6">
            <a:extLst>
              <a:ext uri="{FF2B5EF4-FFF2-40B4-BE49-F238E27FC236}">
                <a16:creationId xmlns:a16="http://schemas.microsoft.com/office/drawing/2014/main" id="{3A208E49-B3DB-004C-2467-F83D062D13A8}"/>
              </a:ext>
            </a:extLst>
          </p:cNvPr>
          <p:cNvSpPr>
            <a:spLocks noGrp="1"/>
          </p:cNvSpPr>
          <p:nvPr>
            <p:ph type="sldNum" sz="quarter" idx="12"/>
          </p:nvPr>
        </p:nvSpPr>
        <p:spPr/>
        <p:txBody>
          <a:bodyPr/>
          <a:lstStyle/>
          <a:p>
            <a:fld id="{65DCBD69-296B-4D7C-AF62-9B588FC78772}" type="slidenum">
              <a:rPr lang="en-IN" smtClean="0"/>
              <a:t>16</a:t>
            </a:fld>
            <a:endParaRPr lang="en-IN"/>
          </a:p>
        </p:txBody>
      </p:sp>
    </p:spTree>
    <p:extLst>
      <p:ext uri="{BB962C8B-B14F-4D97-AF65-F5344CB8AC3E}">
        <p14:creationId xmlns:p14="http://schemas.microsoft.com/office/powerpoint/2010/main" val="4078722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62CA59-01DA-CACE-A676-5A5690324394}"/>
              </a:ext>
            </a:extLst>
          </p:cNvPr>
          <p:cNvSpPr>
            <a:spLocks noGrp="1"/>
          </p:cNvSpPr>
          <p:nvPr>
            <p:ph sz="half" idx="1"/>
          </p:nvPr>
        </p:nvSpPr>
        <p:spPr>
          <a:xfrm>
            <a:off x="838200" y="670560"/>
            <a:ext cx="5181600" cy="5506403"/>
          </a:xfrm>
        </p:spPr>
        <p:txBody>
          <a:bodyPr>
            <a:normAutofit fontScale="92500" lnSpcReduction="10000"/>
          </a:bodyPr>
          <a:lstStyle/>
          <a:p>
            <a:pPr marL="0" indent="0">
              <a:buNone/>
            </a:pPr>
            <a:r>
              <a:rPr lang="en-IN" sz="1200" dirty="0"/>
              <a:t>with </a:t>
            </a:r>
            <a:r>
              <a:rPr lang="en-IN" sz="1200" dirty="0" err="1"/>
              <a:t>torch.no_grad</a:t>
            </a:r>
            <a:r>
              <a:rPr lang="en-IN" sz="1200" dirty="0"/>
              <a:t>():</a:t>
            </a:r>
          </a:p>
          <a:p>
            <a:pPr marL="0" indent="0">
              <a:buNone/>
            </a:pPr>
            <a:r>
              <a:rPr lang="en-IN" sz="1200" dirty="0"/>
              <a:t>        for x, y in </a:t>
            </a:r>
            <a:r>
              <a:rPr lang="en-IN" sz="1200" dirty="0" err="1"/>
              <a:t>test_loader</a:t>
            </a:r>
            <a:r>
              <a:rPr lang="en-IN" sz="1200" dirty="0"/>
              <a:t>:</a:t>
            </a:r>
          </a:p>
          <a:p>
            <a:pPr marL="0" indent="0">
              <a:buNone/>
            </a:pPr>
            <a:r>
              <a:rPr lang="en-IN" sz="1200" dirty="0"/>
              <a:t>            if </a:t>
            </a:r>
            <a:r>
              <a:rPr lang="en-IN" sz="1200" dirty="0" err="1"/>
              <a:t>x.nelement</a:t>
            </a:r>
            <a:r>
              <a:rPr lang="en-IN" sz="1200" dirty="0"/>
              <a:t>() == 0: continue</a:t>
            </a:r>
          </a:p>
          <a:p>
            <a:pPr marL="0" indent="0">
              <a:buNone/>
            </a:pPr>
            <a:r>
              <a:rPr lang="en-IN" sz="1200" dirty="0"/>
              <a:t>            x, y = x.to(device), y.to(device)</a:t>
            </a:r>
          </a:p>
          <a:p>
            <a:pPr marL="0" indent="0">
              <a:buNone/>
            </a:pPr>
            <a:r>
              <a:rPr lang="en-IN" sz="1200" dirty="0"/>
              <a:t>            </a:t>
            </a:r>
          </a:p>
          <a:p>
            <a:pPr marL="0" indent="0">
              <a:buNone/>
            </a:pPr>
            <a:r>
              <a:rPr lang="en-IN" sz="1200" dirty="0"/>
              <a:t>    print("\n📊 Evaluation Metrics:")</a:t>
            </a:r>
          </a:p>
          <a:p>
            <a:pPr marL="0" indent="0">
              <a:buNone/>
            </a:pPr>
            <a:r>
              <a:rPr lang="en-IN" sz="1200" dirty="0"/>
              <a:t>    print("Accuracy :", </a:t>
            </a:r>
            <a:r>
              <a:rPr lang="en-IN" sz="1200" dirty="0" err="1"/>
              <a:t>accuracy_score</a:t>
            </a:r>
            <a:r>
              <a:rPr lang="en-IN" sz="1200" dirty="0"/>
              <a:t>(</a:t>
            </a:r>
            <a:r>
              <a:rPr lang="en-IN" sz="1200" dirty="0" err="1"/>
              <a:t>all_labels</a:t>
            </a:r>
            <a:r>
              <a:rPr lang="en-IN" sz="1200" dirty="0"/>
              <a:t>, </a:t>
            </a:r>
            <a:r>
              <a:rPr lang="en-IN" sz="1200" dirty="0" err="1"/>
              <a:t>all_preds</a:t>
            </a:r>
            <a:r>
              <a:rPr lang="en-IN" sz="1200" dirty="0"/>
              <a:t>))</a:t>
            </a:r>
          </a:p>
          <a:p>
            <a:pPr marL="0" indent="0">
              <a:buNone/>
            </a:pPr>
            <a:r>
              <a:rPr lang="en-IN" sz="1200" dirty="0"/>
              <a:t>    print("Precision:", </a:t>
            </a:r>
            <a:r>
              <a:rPr lang="en-IN" sz="1200" dirty="0" err="1"/>
              <a:t>precision_score</a:t>
            </a:r>
            <a:r>
              <a:rPr lang="en-IN" sz="1200" dirty="0"/>
              <a:t>(</a:t>
            </a:r>
            <a:r>
              <a:rPr lang="en-IN" sz="1200" dirty="0" err="1"/>
              <a:t>all_labels</a:t>
            </a:r>
            <a:r>
              <a:rPr lang="en-IN" sz="1200" dirty="0"/>
              <a:t>, </a:t>
            </a:r>
            <a:r>
              <a:rPr lang="en-IN" sz="1200" dirty="0" err="1"/>
              <a:t>all_preds</a:t>
            </a:r>
            <a:r>
              <a:rPr lang="en-IN" sz="1200" dirty="0"/>
              <a:t>))</a:t>
            </a:r>
          </a:p>
          <a:p>
            <a:pPr marL="0" indent="0">
              <a:buNone/>
            </a:pPr>
            <a:r>
              <a:rPr lang="en-IN" sz="1200" dirty="0"/>
              <a:t>    print("Recall   :", </a:t>
            </a:r>
            <a:r>
              <a:rPr lang="en-IN" sz="1200" dirty="0" err="1"/>
              <a:t>recall_score</a:t>
            </a:r>
            <a:r>
              <a:rPr lang="en-IN" sz="1200" dirty="0"/>
              <a:t>(</a:t>
            </a:r>
            <a:r>
              <a:rPr lang="en-IN" sz="1200" dirty="0" err="1"/>
              <a:t>all_labels</a:t>
            </a:r>
            <a:r>
              <a:rPr lang="en-IN" sz="1200" dirty="0"/>
              <a:t>, </a:t>
            </a:r>
            <a:r>
              <a:rPr lang="en-IN" sz="1200" dirty="0" err="1"/>
              <a:t>all_preds</a:t>
            </a:r>
            <a:r>
              <a:rPr lang="en-IN" sz="1200" dirty="0"/>
              <a:t>))</a:t>
            </a:r>
          </a:p>
          <a:p>
            <a:pPr marL="0" indent="0">
              <a:buNone/>
            </a:pPr>
            <a:r>
              <a:rPr lang="en-IN" sz="1200" dirty="0"/>
              <a:t>    print("F1 Score :", f1_score(</a:t>
            </a:r>
            <a:r>
              <a:rPr lang="en-IN" sz="1200" dirty="0" err="1"/>
              <a:t>all_labels</a:t>
            </a:r>
            <a:r>
              <a:rPr lang="en-IN" sz="1200" dirty="0"/>
              <a:t>, </a:t>
            </a:r>
            <a:r>
              <a:rPr lang="en-IN" sz="1200" dirty="0" err="1"/>
              <a:t>all_preds</a:t>
            </a:r>
            <a:r>
              <a:rPr lang="en-IN" sz="1200" dirty="0"/>
              <a:t>))</a:t>
            </a:r>
          </a:p>
          <a:p>
            <a:pPr marL="0" indent="0">
              <a:buNone/>
            </a:pPr>
            <a:r>
              <a:rPr lang="en-IN" sz="1200" dirty="0"/>
              <a:t>    print("Confusion Matrix:\n", </a:t>
            </a:r>
            <a:r>
              <a:rPr lang="en-IN" sz="1200" dirty="0" err="1"/>
              <a:t>confusion_matrix</a:t>
            </a:r>
            <a:r>
              <a:rPr lang="en-IN" sz="1200" dirty="0"/>
              <a:t>(</a:t>
            </a:r>
            <a:r>
              <a:rPr lang="en-IN" sz="1200" dirty="0" err="1"/>
              <a:t>all_labels</a:t>
            </a:r>
            <a:r>
              <a:rPr lang="en-IN" sz="1200" dirty="0"/>
              <a:t>, </a:t>
            </a:r>
            <a:r>
              <a:rPr lang="en-IN" sz="1200" dirty="0" err="1"/>
              <a:t>all_preds</a:t>
            </a:r>
            <a:r>
              <a:rPr lang="en-IN" sz="1200" dirty="0"/>
              <a:t>))</a:t>
            </a:r>
          </a:p>
          <a:p>
            <a:pPr marL="0" indent="0">
              <a:buNone/>
            </a:pPr>
            <a:r>
              <a:rPr lang="en-IN" sz="2400" b="1" dirty="0"/>
              <a:t>Description</a:t>
            </a:r>
            <a:r>
              <a:rPr lang="en-IN" sz="1600" b="1" dirty="0"/>
              <a:t>:</a:t>
            </a:r>
          </a:p>
          <a:p>
            <a:pPr marL="0" indent="0">
              <a:buNone/>
            </a:pPr>
            <a:r>
              <a:rPr lang="en-US" sz="1600" dirty="0"/>
              <a:t>Implements the training loop using backpropagation and computes performance metrics like accuracy, precision, recall, F1-score, and confusion matrix.</a:t>
            </a:r>
          </a:p>
          <a:p>
            <a:pPr marL="0" indent="0">
              <a:buNone/>
            </a:pPr>
            <a:r>
              <a:rPr lang="en-US" sz="2400" b="1" dirty="0"/>
              <a:t>Phase 7: Data Loading, </a:t>
            </a:r>
            <a:r>
              <a:rPr lang="en-US" sz="2400" b="1" dirty="0" err="1"/>
              <a:t>Dataloaders</a:t>
            </a:r>
            <a:r>
              <a:rPr lang="en-US" sz="2400" b="1" dirty="0"/>
              <a:t>, and Model Initialization</a:t>
            </a:r>
          </a:p>
          <a:p>
            <a:pPr marL="0" indent="0">
              <a:buNone/>
            </a:pPr>
            <a:r>
              <a:rPr lang="en-IN" sz="1200" dirty="0"/>
              <a:t># Load dataset</a:t>
            </a:r>
          </a:p>
          <a:p>
            <a:pPr marL="0" indent="0">
              <a:buNone/>
            </a:pPr>
            <a:r>
              <a:rPr lang="en-IN" sz="1200" dirty="0"/>
              <a:t>data, </a:t>
            </a:r>
            <a:r>
              <a:rPr lang="en-IN" sz="1200" dirty="0" err="1"/>
              <a:t>input_dim</a:t>
            </a:r>
            <a:r>
              <a:rPr lang="en-IN" sz="1200" dirty="0"/>
              <a:t> = </a:t>
            </a:r>
            <a:r>
              <a:rPr lang="en-IN" sz="1200" dirty="0" err="1"/>
              <a:t>load_user_csvs</a:t>
            </a:r>
            <a:r>
              <a:rPr lang="en-IN" sz="1200" dirty="0"/>
              <a:t>("/content/drive/</a:t>
            </a:r>
            <a:r>
              <a:rPr lang="en-IN" sz="1200" dirty="0" err="1"/>
              <a:t>MyDrive</a:t>
            </a:r>
            <a:r>
              <a:rPr lang="en-IN" sz="1200" dirty="0"/>
              <a:t>/Project/dataset/KT", </a:t>
            </a:r>
            <a:r>
              <a:rPr lang="en-IN" sz="1200" dirty="0" err="1"/>
              <a:t>limit_users</a:t>
            </a:r>
            <a:r>
              <a:rPr lang="en-IN" sz="1200" dirty="0"/>
              <a:t>=10000)</a:t>
            </a:r>
          </a:p>
        </p:txBody>
      </p:sp>
      <p:sp>
        <p:nvSpPr>
          <p:cNvPr id="4" name="Content Placeholder 3">
            <a:extLst>
              <a:ext uri="{FF2B5EF4-FFF2-40B4-BE49-F238E27FC236}">
                <a16:creationId xmlns:a16="http://schemas.microsoft.com/office/drawing/2014/main" id="{9AEB9185-AE05-3FD3-8673-BEB6D92130FF}"/>
              </a:ext>
            </a:extLst>
          </p:cNvPr>
          <p:cNvSpPr>
            <a:spLocks noGrp="1"/>
          </p:cNvSpPr>
          <p:nvPr>
            <p:ph sz="half" idx="2"/>
          </p:nvPr>
        </p:nvSpPr>
        <p:spPr>
          <a:xfrm>
            <a:off x="6172200" y="670560"/>
            <a:ext cx="5181600" cy="5506403"/>
          </a:xfrm>
        </p:spPr>
        <p:txBody>
          <a:bodyPr>
            <a:normAutofit fontScale="92500" lnSpcReduction="10000"/>
          </a:bodyPr>
          <a:lstStyle/>
          <a:p>
            <a:pPr marL="0" indent="0">
              <a:buNone/>
            </a:pPr>
            <a:r>
              <a:rPr lang="en-IN" sz="1200" dirty="0"/>
              <a:t># Train/test split</a:t>
            </a:r>
          </a:p>
          <a:p>
            <a:pPr marL="0" indent="0">
              <a:buNone/>
            </a:pPr>
            <a:r>
              <a:rPr lang="en-IN" sz="1200" dirty="0" err="1"/>
              <a:t>random.shuffle</a:t>
            </a:r>
            <a:r>
              <a:rPr lang="en-IN" sz="1200" dirty="0"/>
              <a:t>(data)</a:t>
            </a:r>
          </a:p>
          <a:p>
            <a:pPr marL="0" indent="0">
              <a:buNone/>
            </a:pPr>
            <a:r>
              <a:rPr lang="en-IN" sz="1200" dirty="0" err="1"/>
              <a:t>train_data</a:t>
            </a:r>
            <a:r>
              <a:rPr lang="en-IN" sz="1200" dirty="0"/>
              <a:t> = data[:int(0.8 * </a:t>
            </a:r>
            <a:r>
              <a:rPr lang="en-IN" sz="1200" dirty="0" err="1"/>
              <a:t>len</a:t>
            </a:r>
            <a:r>
              <a:rPr lang="en-IN" sz="1200" dirty="0"/>
              <a:t>(data))]</a:t>
            </a:r>
          </a:p>
          <a:p>
            <a:pPr marL="0" indent="0">
              <a:buNone/>
            </a:pPr>
            <a:r>
              <a:rPr lang="en-IN" sz="1200" dirty="0" err="1"/>
              <a:t>test_data</a:t>
            </a:r>
            <a:r>
              <a:rPr lang="en-IN" sz="1200" dirty="0"/>
              <a:t> = data[int(0.8 * </a:t>
            </a:r>
            <a:r>
              <a:rPr lang="en-IN" sz="1200" dirty="0" err="1"/>
              <a:t>len</a:t>
            </a:r>
            <a:r>
              <a:rPr lang="en-IN" sz="1200" dirty="0"/>
              <a:t>(data)):]</a:t>
            </a:r>
          </a:p>
          <a:p>
            <a:pPr marL="0" indent="0">
              <a:buNone/>
            </a:pPr>
            <a:r>
              <a:rPr lang="en-IN" sz="1200" dirty="0"/>
              <a:t># Loaders</a:t>
            </a:r>
          </a:p>
          <a:p>
            <a:pPr marL="0" indent="0">
              <a:buNone/>
            </a:pPr>
            <a:r>
              <a:rPr lang="en-IN" sz="1200" dirty="0" err="1"/>
              <a:t>train_loader</a:t>
            </a:r>
            <a:r>
              <a:rPr lang="en-IN" sz="1200" dirty="0"/>
              <a:t> = </a:t>
            </a:r>
            <a:r>
              <a:rPr lang="en-IN" sz="1200" dirty="0" err="1"/>
              <a:t>DataLoader</a:t>
            </a:r>
            <a:r>
              <a:rPr lang="en-IN" sz="1200" dirty="0"/>
              <a:t>(</a:t>
            </a:r>
            <a:r>
              <a:rPr lang="en-IN" sz="1200" dirty="0" err="1"/>
              <a:t>KT_Dataset</a:t>
            </a:r>
            <a:r>
              <a:rPr lang="en-IN" sz="1200" dirty="0"/>
              <a:t>(</a:t>
            </a:r>
            <a:r>
              <a:rPr lang="en-IN" sz="1200" dirty="0" err="1"/>
              <a:t>train_data</a:t>
            </a:r>
            <a:r>
              <a:rPr lang="en-IN" sz="1200" dirty="0"/>
              <a:t>), batch_size=64, shuffle=True, </a:t>
            </a:r>
            <a:r>
              <a:rPr lang="en-IN" sz="1200" dirty="0" err="1"/>
              <a:t>collate_fn</a:t>
            </a:r>
            <a:r>
              <a:rPr lang="en-IN" sz="1200" dirty="0"/>
              <a:t>=</a:t>
            </a:r>
            <a:r>
              <a:rPr lang="en-IN" sz="1200" dirty="0" err="1"/>
              <a:t>pad_collate_fn</a:t>
            </a:r>
            <a:r>
              <a:rPr lang="en-IN" sz="1200" dirty="0"/>
              <a:t>)</a:t>
            </a:r>
          </a:p>
          <a:p>
            <a:pPr marL="0" indent="0">
              <a:buNone/>
            </a:pPr>
            <a:r>
              <a:rPr lang="en-IN" sz="1200" dirty="0" err="1"/>
              <a:t>test_loader</a:t>
            </a:r>
            <a:r>
              <a:rPr lang="en-IN" sz="1200" dirty="0"/>
              <a:t> = </a:t>
            </a:r>
            <a:r>
              <a:rPr lang="en-IN" sz="1200" dirty="0" err="1"/>
              <a:t>DataLoader</a:t>
            </a:r>
            <a:r>
              <a:rPr lang="en-IN" sz="1200" dirty="0"/>
              <a:t>(</a:t>
            </a:r>
            <a:r>
              <a:rPr lang="en-IN" sz="1200" dirty="0" err="1"/>
              <a:t>KT_Dataset</a:t>
            </a:r>
            <a:r>
              <a:rPr lang="en-IN" sz="1200" dirty="0"/>
              <a:t>(</a:t>
            </a:r>
            <a:r>
              <a:rPr lang="en-IN" sz="1200" dirty="0" err="1"/>
              <a:t>test_data</a:t>
            </a:r>
            <a:r>
              <a:rPr lang="en-IN" sz="1200" dirty="0"/>
              <a:t>), batch_size=64, </a:t>
            </a:r>
            <a:r>
              <a:rPr lang="en-IN" sz="1200" dirty="0" err="1"/>
              <a:t>collate_fn</a:t>
            </a:r>
            <a:r>
              <a:rPr lang="en-IN" sz="1200" dirty="0"/>
              <a:t>=</a:t>
            </a:r>
            <a:r>
              <a:rPr lang="en-IN" sz="1200" dirty="0" err="1"/>
              <a:t>pad_collate_fn</a:t>
            </a:r>
            <a:r>
              <a:rPr lang="en-IN" sz="1200" dirty="0"/>
              <a:t>)</a:t>
            </a:r>
          </a:p>
          <a:p>
            <a:pPr marL="0" indent="0">
              <a:buNone/>
            </a:pPr>
            <a:r>
              <a:rPr lang="en-IN" sz="1200" dirty="0"/>
              <a:t># Model </a:t>
            </a:r>
            <a:r>
              <a:rPr lang="en-IN" sz="1200" dirty="0" err="1"/>
              <a:t>init</a:t>
            </a:r>
            <a:endParaRPr lang="en-IN" sz="1200" dirty="0"/>
          </a:p>
          <a:p>
            <a:pPr marL="0" indent="0">
              <a:buNone/>
            </a:pPr>
            <a:r>
              <a:rPr lang="en-IN" sz="1200" dirty="0"/>
              <a:t>device = </a:t>
            </a:r>
            <a:r>
              <a:rPr lang="en-IN" sz="1200" dirty="0" err="1"/>
              <a:t>torch.device</a:t>
            </a:r>
            <a:r>
              <a:rPr lang="en-IN" sz="1200" dirty="0"/>
              <a:t>("</a:t>
            </a:r>
            <a:r>
              <a:rPr lang="en-IN" sz="1200" dirty="0" err="1"/>
              <a:t>cuda</a:t>
            </a:r>
            <a:r>
              <a:rPr lang="en-IN" sz="1200" dirty="0"/>
              <a:t>" if </a:t>
            </a:r>
            <a:r>
              <a:rPr lang="en-IN" sz="1200" dirty="0" err="1"/>
              <a:t>torch.cuda.is_available</a:t>
            </a:r>
            <a:r>
              <a:rPr lang="en-IN" sz="1200" dirty="0"/>
              <a:t>() else "</a:t>
            </a:r>
            <a:r>
              <a:rPr lang="en-IN" sz="1200" dirty="0" err="1"/>
              <a:t>cpu</a:t>
            </a:r>
            <a:r>
              <a:rPr lang="en-IN" sz="1200" dirty="0"/>
              <a:t>")</a:t>
            </a:r>
          </a:p>
          <a:p>
            <a:pPr marL="0" indent="0">
              <a:buNone/>
            </a:pPr>
            <a:r>
              <a:rPr lang="en-IN" sz="1200" dirty="0"/>
              <a:t>model = CNN_KT(</a:t>
            </a:r>
            <a:r>
              <a:rPr lang="en-IN" sz="1200" dirty="0" err="1"/>
              <a:t>input_dim</a:t>
            </a:r>
            <a:r>
              <a:rPr lang="en-IN" sz="1200" dirty="0"/>
              <a:t>=</a:t>
            </a:r>
            <a:r>
              <a:rPr lang="en-IN" sz="1200" dirty="0" err="1"/>
              <a:t>input_dim</a:t>
            </a:r>
            <a:r>
              <a:rPr lang="en-IN" sz="1200" dirty="0"/>
              <a:t> + 10000).to(device)</a:t>
            </a:r>
          </a:p>
          <a:p>
            <a:pPr marL="0" indent="0">
              <a:buNone/>
            </a:pPr>
            <a:r>
              <a:rPr lang="en-IN" sz="2400" b="1" dirty="0"/>
              <a:t>Description</a:t>
            </a:r>
            <a:r>
              <a:rPr lang="en-IN" sz="1600" b="1" dirty="0"/>
              <a:t>:</a:t>
            </a:r>
          </a:p>
          <a:p>
            <a:pPr marL="0" indent="0">
              <a:buNone/>
            </a:pPr>
            <a:r>
              <a:rPr lang="en-US" sz="1600" dirty="0"/>
              <a:t>Splits data into train/test sets, creates </a:t>
            </a:r>
            <a:r>
              <a:rPr lang="en-US" sz="1600" dirty="0" err="1"/>
              <a:t>dataloaders</a:t>
            </a:r>
            <a:r>
              <a:rPr lang="en-US" sz="1600" dirty="0"/>
              <a:t>, initializes the CNN model, loss function</a:t>
            </a:r>
            <a:r>
              <a:rPr lang="en-US" sz="1800" dirty="0"/>
              <a:t>,</a:t>
            </a:r>
            <a:r>
              <a:rPr lang="en-US" sz="1600" dirty="0"/>
              <a:t> and optimizer.</a:t>
            </a:r>
            <a:endParaRPr lang="en-IN" sz="1600" b="1" dirty="0"/>
          </a:p>
        </p:txBody>
      </p:sp>
      <p:sp>
        <p:nvSpPr>
          <p:cNvPr id="5" name="Date Placeholder 4">
            <a:extLst>
              <a:ext uri="{FF2B5EF4-FFF2-40B4-BE49-F238E27FC236}">
                <a16:creationId xmlns:a16="http://schemas.microsoft.com/office/drawing/2014/main" id="{34FF382F-2745-B4CA-EDB8-787F9F279ADF}"/>
              </a:ext>
            </a:extLst>
          </p:cNvPr>
          <p:cNvSpPr>
            <a:spLocks noGrp="1"/>
          </p:cNvSpPr>
          <p:nvPr>
            <p:ph type="dt" sz="half" idx="10"/>
          </p:nvPr>
        </p:nvSpPr>
        <p:spPr/>
        <p:txBody>
          <a:bodyPr/>
          <a:lstStyle/>
          <a:p>
            <a:fld id="{AB7BD0BE-2096-4BFE-BDFA-4C60DA83F8D2}" type="datetime1">
              <a:rPr lang="en-IN" smtClean="0"/>
              <a:t>04-12-2025</a:t>
            </a:fld>
            <a:endParaRPr lang="en-IN"/>
          </a:p>
        </p:txBody>
      </p:sp>
      <p:sp>
        <p:nvSpPr>
          <p:cNvPr id="6" name="Footer Placeholder 5">
            <a:extLst>
              <a:ext uri="{FF2B5EF4-FFF2-40B4-BE49-F238E27FC236}">
                <a16:creationId xmlns:a16="http://schemas.microsoft.com/office/drawing/2014/main" id="{C5BD822D-76AF-10FD-87CF-EA522DF4AF19}"/>
              </a:ext>
            </a:extLst>
          </p:cNvPr>
          <p:cNvSpPr>
            <a:spLocks noGrp="1"/>
          </p:cNvSpPr>
          <p:nvPr>
            <p:ph type="ftr" sz="quarter" idx="11"/>
          </p:nvPr>
        </p:nvSpPr>
        <p:spPr/>
        <p:txBody>
          <a:bodyPr/>
          <a:lstStyle/>
          <a:p>
            <a:r>
              <a:rPr lang="en-US"/>
              <a:t>Review No. 01        Batch No. CB1           Department of CSE</a:t>
            </a:r>
            <a:endParaRPr lang="en-IN"/>
          </a:p>
        </p:txBody>
      </p:sp>
      <p:sp>
        <p:nvSpPr>
          <p:cNvPr id="7" name="Slide Number Placeholder 6">
            <a:extLst>
              <a:ext uri="{FF2B5EF4-FFF2-40B4-BE49-F238E27FC236}">
                <a16:creationId xmlns:a16="http://schemas.microsoft.com/office/drawing/2014/main" id="{794155A8-AD64-C1DA-8472-8AECA384BD35}"/>
              </a:ext>
            </a:extLst>
          </p:cNvPr>
          <p:cNvSpPr>
            <a:spLocks noGrp="1"/>
          </p:cNvSpPr>
          <p:nvPr>
            <p:ph type="sldNum" sz="quarter" idx="12"/>
          </p:nvPr>
        </p:nvSpPr>
        <p:spPr/>
        <p:txBody>
          <a:bodyPr/>
          <a:lstStyle/>
          <a:p>
            <a:fld id="{65DCBD69-296B-4D7C-AF62-9B588FC78772}" type="slidenum">
              <a:rPr lang="en-IN" smtClean="0"/>
              <a:t>17</a:t>
            </a:fld>
            <a:endParaRPr lang="en-IN"/>
          </a:p>
        </p:txBody>
      </p:sp>
    </p:spTree>
    <p:extLst>
      <p:ext uri="{BB962C8B-B14F-4D97-AF65-F5344CB8AC3E}">
        <p14:creationId xmlns:p14="http://schemas.microsoft.com/office/powerpoint/2010/main" val="1617498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8F77C6-3834-51EB-04D1-2D5B8D231B96}"/>
              </a:ext>
            </a:extLst>
          </p:cNvPr>
          <p:cNvSpPr>
            <a:spLocks noGrp="1"/>
          </p:cNvSpPr>
          <p:nvPr>
            <p:ph sz="half" idx="1"/>
          </p:nvPr>
        </p:nvSpPr>
        <p:spPr>
          <a:xfrm>
            <a:off x="594360" y="831373"/>
            <a:ext cx="5181600" cy="5435283"/>
          </a:xfrm>
        </p:spPr>
        <p:txBody>
          <a:bodyPr>
            <a:normAutofit lnSpcReduction="10000"/>
          </a:bodyPr>
          <a:lstStyle/>
          <a:p>
            <a:pPr marL="0" indent="0">
              <a:buNone/>
            </a:pPr>
            <a:r>
              <a:rPr lang="en-US" sz="2400" b="1" dirty="0"/>
              <a:t>Phase 8: Model Training, Testing, and Saving</a:t>
            </a:r>
          </a:p>
          <a:p>
            <a:pPr marL="0" indent="0">
              <a:buNone/>
            </a:pPr>
            <a:r>
              <a:rPr lang="en-IN" sz="1100" dirty="0"/>
              <a:t># Train &amp; evaluate</a:t>
            </a:r>
          </a:p>
          <a:p>
            <a:pPr marL="0" indent="0">
              <a:buNone/>
            </a:pPr>
            <a:r>
              <a:rPr lang="en-IN" sz="1100" dirty="0"/>
              <a:t>train(model, </a:t>
            </a:r>
            <a:r>
              <a:rPr lang="en-IN" sz="1100" dirty="0" err="1"/>
              <a:t>train_loader</a:t>
            </a:r>
            <a:r>
              <a:rPr lang="en-IN" sz="1100" dirty="0"/>
              <a:t>, optimizer, criterion, device)</a:t>
            </a:r>
          </a:p>
          <a:p>
            <a:pPr marL="0" indent="0">
              <a:buNone/>
            </a:pPr>
            <a:r>
              <a:rPr lang="en-IN" sz="1100" dirty="0"/>
              <a:t>evaluate(model, </a:t>
            </a:r>
            <a:r>
              <a:rPr lang="en-IN" sz="1100" dirty="0" err="1"/>
              <a:t>test_loader</a:t>
            </a:r>
            <a:r>
              <a:rPr lang="en-IN" sz="1100" dirty="0"/>
              <a:t>, device)</a:t>
            </a:r>
          </a:p>
          <a:p>
            <a:pPr marL="0" indent="0">
              <a:buNone/>
            </a:pPr>
            <a:r>
              <a:rPr lang="en-IN" sz="1100" dirty="0" err="1"/>
              <a:t>torch.save</a:t>
            </a:r>
            <a:r>
              <a:rPr lang="en-IN" sz="1100" dirty="0"/>
              <a:t>({</a:t>
            </a:r>
          </a:p>
          <a:p>
            <a:pPr marL="0" indent="0">
              <a:buNone/>
            </a:pPr>
            <a:r>
              <a:rPr lang="en-IN" sz="1100" dirty="0"/>
              <a:t>    '</a:t>
            </a:r>
            <a:r>
              <a:rPr lang="en-IN" sz="1100" dirty="0" err="1"/>
              <a:t>model_state_dict</a:t>
            </a:r>
            <a:r>
              <a:rPr lang="en-IN" sz="1100" dirty="0"/>
              <a:t>': </a:t>
            </a:r>
            <a:r>
              <a:rPr lang="en-IN" sz="1100" dirty="0" err="1"/>
              <a:t>model.state_dict</a:t>
            </a:r>
            <a:r>
              <a:rPr lang="en-IN" sz="1100" dirty="0"/>
              <a:t>(),</a:t>
            </a:r>
          </a:p>
          <a:p>
            <a:pPr marL="0" indent="0">
              <a:buNone/>
            </a:pPr>
            <a:r>
              <a:rPr lang="en-IN" sz="1100" dirty="0"/>
              <a:t>    '</a:t>
            </a:r>
            <a:r>
              <a:rPr lang="en-IN" sz="1100" dirty="0" err="1"/>
              <a:t>optimizer_state_dict</a:t>
            </a:r>
            <a:r>
              <a:rPr lang="en-IN" sz="1100" dirty="0"/>
              <a:t>': </a:t>
            </a:r>
            <a:r>
              <a:rPr lang="en-IN" sz="1100" dirty="0" err="1"/>
              <a:t>optimizer.state_dict</a:t>
            </a:r>
            <a:r>
              <a:rPr lang="en-IN" sz="1100" dirty="0"/>
              <a:t>(),</a:t>
            </a:r>
          </a:p>
          <a:p>
            <a:pPr marL="0" indent="0">
              <a:buNone/>
            </a:pPr>
            <a:r>
              <a:rPr lang="en-IN" sz="1100" dirty="0"/>
              <a:t>    '</a:t>
            </a:r>
            <a:r>
              <a:rPr lang="en-IN" sz="1100" dirty="0" err="1"/>
              <a:t>input_dim</a:t>
            </a:r>
            <a:r>
              <a:rPr lang="en-IN" sz="1100" dirty="0"/>
              <a:t>': </a:t>
            </a:r>
            <a:r>
              <a:rPr lang="en-IN" sz="1100" dirty="0" err="1"/>
              <a:t>input_dim</a:t>
            </a:r>
            <a:r>
              <a:rPr lang="en-IN" sz="1100" dirty="0"/>
              <a:t> + 10000,</a:t>
            </a:r>
          </a:p>
          <a:p>
            <a:pPr marL="0" indent="0">
              <a:buNone/>
            </a:pPr>
            <a:r>
              <a:rPr lang="en-IN" sz="1100" dirty="0"/>
              <a:t>    '</a:t>
            </a:r>
            <a:r>
              <a:rPr lang="en-IN" sz="1100" dirty="0" err="1"/>
              <a:t>model_config</a:t>
            </a:r>
            <a:r>
              <a:rPr lang="en-IN" sz="1100" dirty="0"/>
              <a:t>': {</a:t>
            </a:r>
          </a:p>
          <a:p>
            <a:pPr marL="0" indent="0">
              <a:buNone/>
            </a:pPr>
            <a:r>
              <a:rPr lang="en-IN" sz="1100" dirty="0"/>
              <a:t>        '</a:t>
            </a:r>
            <a:r>
              <a:rPr lang="en-IN" sz="1100" dirty="0" err="1"/>
              <a:t>embed_dim</a:t>
            </a:r>
            <a:r>
              <a:rPr lang="en-IN" sz="1100" dirty="0"/>
              <a:t>': 128,</a:t>
            </a:r>
          </a:p>
          <a:p>
            <a:pPr marL="0" indent="0">
              <a:buNone/>
            </a:pPr>
            <a:r>
              <a:rPr lang="en-IN" sz="1100" dirty="0"/>
              <a:t>        '</a:t>
            </a:r>
            <a:r>
              <a:rPr lang="en-IN" sz="1100" dirty="0" err="1"/>
              <a:t>num_filters</a:t>
            </a:r>
            <a:r>
              <a:rPr lang="en-IN" sz="1100" dirty="0"/>
              <a:t>': 64,</a:t>
            </a:r>
          </a:p>
          <a:p>
            <a:pPr marL="0" indent="0">
              <a:buNone/>
            </a:pPr>
            <a:r>
              <a:rPr lang="en-IN" sz="1100" dirty="0"/>
              <a:t>        '</a:t>
            </a:r>
            <a:r>
              <a:rPr lang="en-IN" sz="1100" dirty="0" err="1"/>
              <a:t>kernel_size</a:t>
            </a:r>
            <a:r>
              <a:rPr lang="en-IN" sz="1100" dirty="0"/>
              <a:t>': 3</a:t>
            </a:r>
          </a:p>
          <a:p>
            <a:pPr marL="0" indent="0">
              <a:buNone/>
            </a:pPr>
            <a:r>
              <a:rPr lang="en-IN" sz="1100" dirty="0"/>
              <a:t>    },</a:t>
            </a:r>
          </a:p>
          <a:p>
            <a:pPr marL="0" indent="0">
              <a:buNone/>
            </a:pPr>
            <a:endParaRPr lang="en-IN" sz="1000" dirty="0"/>
          </a:p>
          <a:p>
            <a:pPr marL="0" indent="0">
              <a:buNone/>
            </a:pPr>
            <a:r>
              <a:rPr lang="en-IN" sz="2400" b="1" dirty="0"/>
              <a:t>Description:</a:t>
            </a:r>
          </a:p>
          <a:p>
            <a:pPr marL="0" indent="0">
              <a:buNone/>
            </a:pPr>
            <a:r>
              <a:rPr lang="en-US" sz="1600" dirty="0"/>
              <a:t>Runs full training, evaluates the model on test data, and saves the trained weights and a </a:t>
            </a:r>
            <a:r>
              <a:rPr lang="en-US" sz="1600" dirty="0" err="1"/>
              <a:t>TorchScript</a:t>
            </a:r>
            <a:r>
              <a:rPr lang="en-US" sz="1600" dirty="0"/>
              <a:t> version for deployment.</a:t>
            </a:r>
            <a:endParaRPr lang="en-IN" sz="1600" b="1" dirty="0"/>
          </a:p>
          <a:p>
            <a:pPr marL="0" indent="0">
              <a:buNone/>
            </a:pPr>
            <a:endParaRPr lang="en-IN" sz="1600" b="1" dirty="0"/>
          </a:p>
        </p:txBody>
      </p:sp>
      <p:sp>
        <p:nvSpPr>
          <p:cNvPr id="5" name="Date Placeholder 4">
            <a:extLst>
              <a:ext uri="{FF2B5EF4-FFF2-40B4-BE49-F238E27FC236}">
                <a16:creationId xmlns:a16="http://schemas.microsoft.com/office/drawing/2014/main" id="{A34AAAF5-FE78-AC26-A460-0F64FA2F103F}"/>
              </a:ext>
            </a:extLst>
          </p:cNvPr>
          <p:cNvSpPr>
            <a:spLocks noGrp="1"/>
          </p:cNvSpPr>
          <p:nvPr>
            <p:ph type="dt" sz="half" idx="10"/>
          </p:nvPr>
        </p:nvSpPr>
        <p:spPr/>
        <p:txBody>
          <a:bodyPr/>
          <a:lstStyle/>
          <a:p>
            <a:fld id="{AB7BD0BE-2096-4BFE-BDFA-4C60DA83F8D2}" type="datetime1">
              <a:rPr lang="en-IN" smtClean="0"/>
              <a:t>04-12-2025</a:t>
            </a:fld>
            <a:endParaRPr lang="en-IN"/>
          </a:p>
        </p:txBody>
      </p:sp>
      <p:sp>
        <p:nvSpPr>
          <p:cNvPr id="6" name="Footer Placeholder 5">
            <a:extLst>
              <a:ext uri="{FF2B5EF4-FFF2-40B4-BE49-F238E27FC236}">
                <a16:creationId xmlns:a16="http://schemas.microsoft.com/office/drawing/2014/main" id="{6196FFFA-930E-BFF6-5C89-0ED67E61FE8B}"/>
              </a:ext>
            </a:extLst>
          </p:cNvPr>
          <p:cNvSpPr>
            <a:spLocks noGrp="1"/>
          </p:cNvSpPr>
          <p:nvPr>
            <p:ph type="ftr" sz="quarter" idx="11"/>
          </p:nvPr>
        </p:nvSpPr>
        <p:spPr/>
        <p:txBody>
          <a:bodyPr/>
          <a:lstStyle/>
          <a:p>
            <a:r>
              <a:rPr lang="en-US" dirty="0"/>
              <a:t>Review No. 01        Batch No. CB5           Department of CSE</a:t>
            </a:r>
            <a:endParaRPr lang="en-IN" dirty="0"/>
          </a:p>
        </p:txBody>
      </p:sp>
      <p:sp>
        <p:nvSpPr>
          <p:cNvPr id="7" name="Slide Number Placeholder 6">
            <a:extLst>
              <a:ext uri="{FF2B5EF4-FFF2-40B4-BE49-F238E27FC236}">
                <a16:creationId xmlns:a16="http://schemas.microsoft.com/office/drawing/2014/main" id="{44A53F74-1F70-4582-35DE-0ADF09885D7D}"/>
              </a:ext>
            </a:extLst>
          </p:cNvPr>
          <p:cNvSpPr>
            <a:spLocks noGrp="1"/>
          </p:cNvSpPr>
          <p:nvPr>
            <p:ph type="sldNum" sz="quarter" idx="12"/>
          </p:nvPr>
        </p:nvSpPr>
        <p:spPr/>
        <p:txBody>
          <a:bodyPr/>
          <a:lstStyle/>
          <a:p>
            <a:fld id="{65DCBD69-296B-4D7C-AF62-9B588FC78772}" type="slidenum">
              <a:rPr lang="en-IN" smtClean="0"/>
              <a:t>18</a:t>
            </a:fld>
            <a:endParaRPr lang="en-IN"/>
          </a:p>
        </p:txBody>
      </p:sp>
    </p:spTree>
    <p:extLst>
      <p:ext uri="{BB962C8B-B14F-4D97-AF65-F5344CB8AC3E}">
        <p14:creationId xmlns:p14="http://schemas.microsoft.com/office/powerpoint/2010/main" val="778748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3D858B-0E39-BC58-9304-4A4262EE71B4}"/>
              </a:ext>
            </a:extLst>
          </p:cNvPr>
          <p:cNvSpPr>
            <a:spLocks noGrp="1"/>
          </p:cNvSpPr>
          <p:nvPr>
            <p:ph type="dt" sz="half" idx="10"/>
          </p:nvPr>
        </p:nvSpPr>
        <p:spPr/>
        <p:txBody>
          <a:bodyPr/>
          <a:lstStyle/>
          <a:p>
            <a:fld id="{76868DE5-7FCA-479D-AADB-C9BE2C5EAF1E}" type="datetime1">
              <a:rPr lang="en-IN" smtClean="0"/>
              <a:t>04-12-2025</a:t>
            </a:fld>
            <a:endParaRPr lang="en-IN" dirty="0"/>
          </a:p>
        </p:txBody>
      </p:sp>
      <p:sp>
        <p:nvSpPr>
          <p:cNvPr id="3" name="Footer Placeholder 2">
            <a:extLst>
              <a:ext uri="{FF2B5EF4-FFF2-40B4-BE49-F238E27FC236}">
                <a16:creationId xmlns:a16="http://schemas.microsoft.com/office/drawing/2014/main" id="{042FE6AF-8D4F-5B8D-3C19-742DD7B4D855}"/>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Review No. 01        Batch No. CB5           Department of CSE</a:t>
            </a:r>
          </a:p>
          <a:p>
            <a:endParaRPr lang="en-IN" dirty="0"/>
          </a:p>
        </p:txBody>
      </p:sp>
      <p:sp>
        <p:nvSpPr>
          <p:cNvPr id="4" name="Slide Number Placeholder 3">
            <a:extLst>
              <a:ext uri="{FF2B5EF4-FFF2-40B4-BE49-F238E27FC236}">
                <a16:creationId xmlns:a16="http://schemas.microsoft.com/office/drawing/2014/main" id="{DC7F338E-16D4-613B-D5AD-560B5F42A5B8}"/>
              </a:ext>
            </a:extLst>
          </p:cNvPr>
          <p:cNvSpPr>
            <a:spLocks noGrp="1"/>
          </p:cNvSpPr>
          <p:nvPr>
            <p:ph type="sldNum" sz="quarter" idx="12"/>
          </p:nvPr>
        </p:nvSpPr>
        <p:spPr/>
        <p:txBody>
          <a:bodyPr/>
          <a:lstStyle/>
          <a:p>
            <a:fld id="{65DCBD69-296B-4D7C-AF62-9B588FC78772}" type="slidenum">
              <a:rPr lang="en-IN" smtClean="0"/>
              <a:t>19</a:t>
            </a:fld>
            <a:endParaRPr lang="en-IN"/>
          </a:p>
        </p:txBody>
      </p:sp>
      <p:pic>
        <p:nvPicPr>
          <p:cNvPr id="5" name="Picture 4">
            <a:extLst>
              <a:ext uri="{FF2B5EF4-FFF2-40B4-BE49-F238E27FC236}">
                <a16:creationId xmlns:a16="http://schemas.microsoft.com/office/drawing/2014/main" id="{6AF87535-4F61-8E34-DB8A-C11DA147918E}"/>
              </a:ext>
            </a:extLst>
          </p:cNvPr>
          <p:cNvPicPr>
            <a:picLocks noChangeAspect="1"/>
          </p:cNvPicPr>
          <p:nvPr/>
        </p:nvPicPr>
        <p:blipFill>
          <a:blip r:embed="rId2"/>
          <a:stretch>
            <a:fillRect/>
          </a:stretch>
        </p:blipFill>
        <p:spPr>
          <a:xfrm>
            <a:off x="0" y="0"/>
            <a:ext cx="3762900" cy="579027"/>
          </a:xfrm>
          <a:prstGeom prst="rect">
            <a:avLst/>
          </a:prstGeom>
        </p:spPr>
      </p:pic>
      <p:sp>
        <p:nvSpPr>
          <p:cNvPr id="7" name="TextBox 6">
            <a:extLst>
              <a:ext uri="{FF2B5EF4-FFF2-40B4-BE49-F238E27FC236}">
                <a16:creationId xmlns:a16="http://schemas.microsoft.com/office/drawing/2014/main" id="{BF7B9F74-2244-AFAF-F85A-EC468B33AC68}"/>
              </a:ext>
            </a:extLst>
          </p:cNvPr>
          <p:cNvSpPr txBox="1"/>
          <p:nvPr/>
        </p:nvSpPr>
        <p:spPr>
          <a:xfrm>
            <a:off x="2680607" y="579027"/>
            <a:ext cx="6830785" cy="707886"/>
          </a:xfrm>
          <a:prstGeom prst="rect">
            <a:avLst/>
          </a:prstGeom>
          <a:noFill/>
        </p:spPr>
        <p:txBody>
          <a:bodyPr wrap="square">
            <a:spAutoFit/>
          </a:bodyPr>
          <a:lstStyle/>
          <a:p>
            <a:pPr algn="ctr"/>
            <a:r>
              <a:rPr lang="en-US" sz="4000" b="1" dirty="0">
                <a:latin typeface="Times New Roman" panose="02020603050405020304" pitchFamily="18" charset="0"/>
                <a:cs typeface="Times New Roman" panose="02020603050405020304" pitchFamily="18" charset="0"/>
              </a:rPr>
              <a:t>Prediction Page</a:t>
            </a:r>
            <a:endParaRPr lang="en-IN" sz="4000" dirty="0"/>
          </a:p>
        </p:txBody>
      </p:sp>
      <p:pic>
        <p:nvPicPr>
          <p:cNvPr id="9" name="Picture 8" descr="A screenshot of a computer">
            <a:extLst>
              <a:ext uri="{FF2B5EF4-FFF2-40B4-BE49-F238E27FC236}">
                <a16:creationId xmlns:a16="http://schemas.microsoft.com/office/drawing/2014/main" id="{33BCEA54-F241-BBB3-A11B-647E685E87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3371" y="1458686"/>
            <a:ext cx="9274629" cy="4606834"/>
          </a:xfrm>
          <a:prstGeom prst="rect">
            <a:avLst/>
          </a:prstGeom>
        </p:spPr>
      </p:pic>
    </p:spTree>
    <p:extLst>
      <p:ext uri="{BB962C8B-B14F-4D97-AF65-F5344CB8AC3E}">
        <p14:creationId xmlns:p14="http://schemas.microsoft.com/office/powerpoint/2010/main" val="608691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73182" cy="1128009"/>
          </a:xfrm>
        </p:spPr>
        <p:txBody>
          <a:bodyPr>
            <a:normAutofit/>
          </a:bodyPr>
          <a:lstStyle/>
          <a:p>
            <a:pPr algn="ctr"/>
            <a:r>
              <a:rPr lang="en-US" b="1" dirty="0">
                <a:latin typeface="Times New Roman" panose="02020603050405020304" pitchFamily="18" charset="0"/>
                <a:cs typeface="Times New Roman" panose="02020603050405020304" pitchFamily="18" charset="0"/>
              </a:rPr>
              <a:t>OUTLINE</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a:xfrm>
            <a:off x="1099457" y="1493134"/>
            <a:ext cx="10515600" cy="4683829"/>
          </a:xfrm>
        </p:spPr>
        <p:txBody>
          <a:bodyPr>
            <a:normAutofit fontScale="92500" lnSpcReduction="10000"/>
          </a:bodyPr>
          <a:lstStyle/>
          <a:p>
            <a:pPr marL="514350" indent="-514350">
              <a:buFont typeface="+mj-lt"/>
              <a:buAutoNum type="arabicPeriod"/>
            </a:pPr>
            <a:r>
              <a:rPr lang="en-IN" sz="1600" dirty="0">
                <a:latin typeface="Times New Roman" panose="02020603050405020304" pitchFamily="18" charset="0"/>
                <a:cs typeface="Times New Roman" panose="02020603050405020304" pitchFamily="18" charset="0"/>
              </a:rPr>
              <a:t>Abstract</a:t>
            </a:r>
          </a:p>
          <a:p>
            <a:pPr marL="514350" indent="-514350">
              <a:buFont typeface="+mj-lt"/>
              <a:buAutoNum type="arabicPeriod"/>
            </a:pPr>
            <a:r>
              <a:rPr lang="en-IN" sz="1600" dirty="0">
                <a:latin typeface="Times New Roman" panose="02020603050405020304" pitchFamily="18" charset="0"/>
                <a:cs typeface="Times New Roman" panose="02020603050405020304" pitchFamily="18" charset="0"/>
              </a:rPr>
              <a:t>Introduction</a:t>
            </a:r>
          </a:p>
          <a:p>
            <a:pPr marL="514350" indent="-514350">
              <a:buFont typeface="+mj-lt"/>
              <a:buAutoNum type="arabicPeriod"/>
            </a:pPr>
            <a:r>
              <a:rPr lang="en-IN" sz="1600" dirty="0">
                <a:latin typeface="Times New Roman" panose="02020603050405020304" pitchFamily="18" charset="0"/>
                <a:cs typeface="Times New Roman" panose="02020603050405020304" pitchFamily="18" charset="0"/>
              </a:rPr>
              <a:t>Problem Statement</a:t>
            </a:r>
          </a:p>
          <a:p>
            <a:pPr marL="514350" indent="-514350">
              <a:buFont typeface="+mj-lt"/>
              <a:buAutoNum type="arabicPeriod"/>
            </a:pPr>
            <a:r>
              <a:rPr lang="en-IN" sz="1600" dirty="0">
                <a:latin typeface="Times New Roman" panose="02020603050405020304" pitchFamily="18" charset="0"/>
                <a:cs typeface="Times New Roman" panose="02020603050405020304" pitchFamily="18" charset="0"/>
              </a:rPr>
              <a:t>Literature Survey</a:t>
            </a:r>
          </a:p>
          <a:p>
            <a:pPr marL="514350" indent="-514350">
              <a:buFont typeface="+mj-lt"/>
              <a:buAutoNum type="arabicPeriod"/>
            </a:pPr>
            <a:r>
              <a:rPr lang="en-IN" sz="1600" dirty="0">
                <a:latin typeface="Times New Roman" panose="02020603050405020304" pitchFamily="18" charset="0"/>
                <a:cs typeface="Times New Roman" panose="02020603050405020304" pitchFamily="18" charset="0"/>
              </a:rPr>
              <a:t>Research Gaps</a:t>
            </a:r>
          </a:p>
          <a:p>
            <a:pPr marL="514350" indent="-514350">
              <a:buFont typeface="+mj-lt"/>
              <a:buAutoNum type="arabicPeriod"/>
            </a:pPr>
            <a:r>
              <a:rPr lang="en-IN" sz="1600" dirty="0">
                <a:latin typeface="Times New Roman" panose="02020603050405020304" pitchFamily="18" charset="0"/>
                <a:cs typeface="Times New Roman" panose="02020603050405020304" pitchFamily="18" charset="0"/>
              </a:rPr>
              <a:t>Objectives</a:t>
            </a:r>
          </a:p>
          <a:p>
            <a:pPr marL="514350" indent="-514350">
              <a:buFont typeface="+mj-lt"/>
              <a:buAutoNum type="arabicPeriod"/>
            </a:pPr>
            <a:r>
              <a:rPr lang="en-US" sz="1600" dirty="0">
                <a:latin typeface="Times New Roman" panose="02020603050405020304" pitchFamily="18" charset="0"/>
                <a:cs typeface="Times New Roman" panose="02020603050405020304" pitchFamily="18" charset="0"/>
              </a:rPr>
              <a:t>Methodology </a:t>
            </a:r>
            <a:endParaRPr lang="en-IN" sz="1600"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IN" sz="1600" dirty="0">
                <a:latin typeface="Times New Roman" panose="02020603050405020304" pitchFamily="18" charset="0"/>
                <a:cs typeface="Times New Roman" panose="02020603050405020304" pitchFamily="18" charset="0"/>
              </a:rPr>
              <a:t>Block Diagram/Flow Diagram</a:t>
            </a:r>
            <a:endParaRPr lang="en-US" sz="1600"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1600" dirty="0">
                <a:latin typeface="Times New Roman" panose="02020603050405020304" pitchFamily="18" charset="0"/>
                <a:cs typeface="Times New Roman" panose="02020603050405020304" pitchFamily="18" charset="0"/>
              </a:rPr>
              <a:t>Implementation</a:t>
            </a:r>
          </a:p>
          <a:p>
            <a:pPr marL="514350" indent="-514350">
              <a:buFont typeface="+mj-lt"/>
              <a:buAutoNum type="arabicPeriod"/>
            </a:pPr>
            <a:r>
              <a:rPr lang="en-US" sz="1600" dirty="0">
                <a:latin typeface="Times New Roman" panose="02020603050405020304" pitchFamily="18" charset="0"/>
                <a:cs typeface="Times New Roman" panose="02020603050405020304" pitchFamily="18" charset="0"/>
              </a:rPr>
              <a:t>Results and Analysis </a:t>
            </a:r>
          </a:p>
          <a:p>
            <a:pPr marL="514350" indent="-514350">
              <a:buFont typeface="+mj-lt"/>
              <a:buAutoNum type="arabicPeriod"/>
            </a:pPr>
            <a:r>
              <a:rPr lang="en-US" sz="1600" dirty="0">
                <a:latin typeface="Times New Roman" panose="02020603050405020304" pitchFamily="18" charset="0"/>
                <a:cs typeface="Times New Roman" panose="02020603050405020304" pitchFamily="18" charset="0"/>
              </a:rPr>
              <a:t>Conclusion </a:t>
            </a:r>
          </a:p>
          <a:p>
            <a:pPr marL="514350" indent="-514350">
              <a:buFont typeface="+mj-lt"/>
              <a:buAutoNum type="arabicPeriod"/>
            </a:pPr>
            <a:r>
              <a:rPr lang="en-US" sz="1600" dirty="0">
                <a:latin typeface="Times New Roman" panose="02020603050405020304" pitchFamily="18" charset="0"/>
                <a:cs typeface="Times New Roman" panose="02020603050405020304" pitchFamily="18" charset="0"/>
              </a:rPr>
              <a:t> Future Scope</a:t>
            </a:r>
          </a:p>
          <a:p>
            <a:pPr marL="514350" indent="-514350">
              <a:buFont typeface="+mj-lt"/>
              <a:buAutoNum type="arabicPeriod"/>
            </a:pPr>
            <a:r>
              <a:rPr lang="en-US" sz="1600" dirty="0">
                <a:latin typeface="Times New Roman" panose="02020603050405020304" pitchFamily="18" charset="0"/>
                <a:cs typeface="Times New Roman" panose="02020603050405020304" pitchFamily="18" charset="0"/>
              </a:rPr>
              <a:t>References</a:t>
            </a:r>
            <a:endParaRPr lang="en-IN" sz="1600"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IN" sz="1600" dirty="0">
                <a:latin typeface="Times New Roman" panose="02020603050405020304" pitchFamily="18" charset="0"/>
                <a:cs typeface="Times New Roman" panose="02020603050405020304" pitchFamily="18" charset="0"/>
              </a:rPr>
              <a:t>Q&amp;A</a:t>
            </a:r>
          </a:p>
          <a:p>
            <a:pPr marL="514350" indent="-514350">
              <a:buFont typeface="+mj-lt"/>
              <a:buAutoNum type="arabicPeriod"/>
            </a:pPr>
            <a:r>
              <a:rPr lang="en-US" sz="1600" dirty="0">
                <a:latin typeface="Times New Roman" panose="02020603050405020304" pitchFamily="18" charset="0"/>
                <a:cs typeface="Times New Roman" panose="02020603050405020304" pitchFamily="18" charset="0"/>
              </a:rPr>
              <a:t>Acknowledgement</a:t>
            </a:r>
            <a:endParaRPr lang="en-IN" sz="1600" dirty="0">
              <a:latin typeface="Times New Roman" panose="02020603050405020304" pitchFamily="18" charset="0"/>
              <a:cs typeface="Times New Roman" panose="02020603050405020304" pitchFamily="18" charset="0"/>
            </a:endParaRPr>
          </a:p>
          <a:p>
            <a:pPr marL="0" indent="0">
              <a:buNone/>
            </a:pPr>
            <a:endParaRPr lang="en-IN" sz="1600" dirty="0">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fld id="{A181EE8F-4D70-4F34-A45E-FAA72FEE1615}" type="datetime1">
              <a:rPr lang="en-IN" smtClean="0">
                <a:latin typeface="Times New Roman" panose="02020603050405020304" pitchFamily="18" charset="0"/>
                <a:cs typeface="Times New Roman" panose="02020603050405020304" pitchFamily="18" charset="0"/>
              </a:rPr>
              <a:t>04-12-2025</a:t>
            </a:fld>
            <a:endParaRPr lang="en-US"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Review No. 01        Batch No. CB5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2</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6752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3D858B-0E39-BC58-9304-4A4262EE71B4}"/>
              </a:ext>
            </a:extLst>
          </p:cNvPr>
          <p:cNvSpPr>
            <a:spLocks noGrp="1"/>
          </p:cNvSpPr>
          <p:nvPr>
            <p:ph type="dt" sz="half" idx="10"/>
          </p:nvPr>
        </p:nvSpPr>
        <p:spPr/>
        <p:txBody>
          <a:bodyPr/>
          <a:lstStyle/>
          <a:p>
            <a:fld id="{190A71E1-D1C0-44B9-AC08-32F46BE5D19F}" type="datetime1">
              <a:rPr lang="en-IN" smtClean="0"/>
              <a:t>04-12-2025</a:t>
            </a:fld>
            <a:endParaRPr lang="en-IN" dirty="0"/>
          </a:p>
        </p:txBody>
      </p:sp>
      <p:sp>
        <p:nvSpPr>
          <p:cNvPr id="3" name="Footer Placeholder 2">
            <a:extLst>
              <a:ext uri="{FF2B5EF4-FFF2-40B4-BE49-F238E27FC236}">
                <a16:creationId xmlns:a16="http://schemas.microsoft.com/office/drawing/2014/main" id="{042FE6AF-8D4F-5B8D-3C19-742DD7B4D855}"/>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Review No. 01        Batch No. CB5           Department of CSE</a:t>
            </a:r>
          </a:p>
          <a:p>
            <a:endParaRPr lang="en-IN" dirty="0"/>
          </a:p>
        </p:txBody>
      </p:sp>
      <p:sp>
        <p:nvSpPr>
          <p:cNvPr id="4" name="Slide Number Placeholder 3">
            <a:extLst>
              <a:ext uri="{FF2B5EF4-FFF2-40B4-BE49-F238E27FC236}">
                <a16:creationId xmlns:a16="http://schemas.microsoft.com/office/drawing/2014/main" id="{DC7F338E-16D4-613B-D5AD-560B5F42A5B8}"/>
              </a:ext>
            </a:extLst>
          </p:cNvPr>
          <p:cNvSpPr>
            <a:spLocks noGrp="1"/>
          </p:cNvSpPr>
          <p:nvPr>
            <p:ph type="sldNum" sz="quarter" idx="12"/>
          </p:nvPr>
        </p:nvSpPr>
        <p:spPr/>
        <p:txBody>
          <a:bodyPr/>
          <a:lstStyle/>
          <a:p>
            <a:fld id="{65DCBD69-296B-4D7C-AF62-9B588FC78772}" type="slidenum">
              <a:rPr lang="en-IN" smtClean="0"/>
              <a:t>20</a:t>
            </a:fld>
            <a:endParaRPr lang="en-IN"/>
          </a:p>
        </p:txBody>
      </p:sp>
      <p:pic>
        <p:nvPicPr>
          <p:cNvPr id="5" name="Picture 4">
            <a:extLst>
              <a:ext uri="{FF2B5EF4-FFF2-40B4-BE49-F238E27FC236}">
                <a16:creationId xmlns:a16="http://schemas.microsoft.com/office/drawing/2014/main" id="{6AF87535-4F61-8E34-DB8A-C11DA147918E}"/>
              </a:ext>
            </a:extLst>
          </p:cNvPr>
          <p:cNvPicPr>
            <a:picLocks noChangeAspect="1"/>
          </p:cNvPicPr>
          <p:nvPr/>
        </p:nvPicPr>
        <p:blipFill>
          <a:blip r:embed="rId2"/>
          <a:stretch>
            <a:fillRect/>
          </a:stretch>
        </p:blipFill>
        <p:spPr>
          <a:xfrm>
            <a:off x="0" y="0"/>
            <a:ext cx="3762900" cy="579027"/>
          </a:xfrm>
          <a:prstGeom prst="rect">
            <a:avLst/>
          </a:prstGeom>
        </p:spPr>
      </p:pic>
      <p:sp>
        <p:nvSpPr>
          <p:cNvPr id="7" name="TextBox 6">
            <a:extLst>
              <a:ext uri="{FF2B5EF4-FFF2-40B4-BE49-F238E27FC236}">
                <a16:creationId xmlns:a16="http://schemas.microsoft.com/office/drawing/2014/main" id="{BF7B9F74-2244-AFAF-F85A-EC468B33AC68}"/>
              </a:ext>
            </a:extLst>
          </p:cNvPr>
          <p:cNvSpPr txBox="1"/>
          <p:nvPr/>
        </p:nvSpPr>
        <p:spPr>
          <a:xfrm>
            <a:off x="2506436" y="289513"/>
            <a:ext cx="6830785" cy="707886"/>
          </a:xfrm>
          <a:prstGeom prst="rect">
            <a:avLst/>
          </a:prstGeom>
          <a:noFill/>
        </p:spPr>
        <p:txBody>
          <a:bodyPr wrap="square">
            <a:spAutoFit/>
          </a:bodyPr>
          <a:lstStyle/>
          <a:p>
            <a:pPr algn="ctr"/>
            <a:r>
              <a:rPr lang="en-US" sz="4000" b="1" dirty="0">
                <a:latin typeface="Times New Roman" panose="02020603050405020304" pitchFamily="18" charset="0"/>
                <a:cs typeface="Times New Roman" panose="02020603050405020304" pitchFamily="18" charset="0"/>
              </a:rPr>
              <a:t>Prediction Results</a:t>
            </a:r>
            <a:endParaRPr lang="en-IN" sz="4000" dirty="0"/>
          </a:p>
        </p:txBody>
      </p:sp>
      <p:pic>
        <p:nvPicPr>
          <p:cNvPr id="9" name="Picture 8" descr="A screenshot of a test results&#10;&#10;AI-generated content may be incorrect.">
            <a:extLst>
              <a:ext uri="{FF2B5EF4-FFF2-40B4-BE49-F238E27FC236}">
                <a16:creationId xmlns:a16="http://schemas.microsoft.com/office/drawing/2014/main" id="{CF3BAC6D-C112-1631-2254-1DD71E0EA3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286" y="1132114"/>
            <a:ext cx="9231086" cy="4926580"/>
          </a:xfrm>
          <a:prstGeom prst="rect">
            <a:avLst/>
          </a:prstGeom>
        </p:spPr>
      </p:pic>
    </p:spTree>
    <p:extLst>
      <p:ext uri="{BB962C8B-B14F-4D97-AF65-F5344CB8AC3E}">
        <p14:creationId xmlns:p14="http://schemas.microsoft.com/office/powerpoint/2010/main" val="26719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F6DB1D-B497-5A5D-2832-07E2CC9298F6}"/>
              </a:ext>
            </a:extLst>
          </p:cNvPr>
          <p:cNvSpPr>
            <a:spLocks noGrp="1"/>
          </p:cNvSpPr>
          <p:nvPr>
            <p:ph type="dt" sz="half" idx="10"/>
          </p:nvPr>
        </p:nvSpPr>
        <p:spPr/>
        <p:txBody>
          <a:bodyPr/>
          <a:lstStyle/>
          <a:p>
            <a:fld id="{A564D6FB-F532-43A3-80A5-54DC43703542}" type="datetime1">
              <a:rPr lang="en-IN" smtClean="0"/>
              <a:t>04-12-2025</a:t>
            </a:fld>
            <a:endParaRPr lang="en-IN"/>
          </a:p>
        </p:txBody>
      </p:sp>
      <p:sp>
        <p:nvSpPr>
          <p:cNvPr id="3" name="Footer Placeholder 2">
            <a:extLst>
              <a:ext uri="{FF2B5EF4-FFF2-40B4-BE49-F238E27FC236}">
                <a16:creationId xmlns:a16="http://schemas.microsoft.com/office/drawing/2014/main" id="{99CEB031-C5EF-341D-48EF-C410EC624D94}"/>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Review No. 01        Batch No. CB5           Department of CSE</a:t>
            </a:r>
          </a:p>
          <a:p>
            <a:endParaRPr lang="en-IN" dirty="0"/>
          </a:p>
        </p:txBody>
      </p:sp>
      <p:sp>
        <p:nvSpPr>
          <p:cNvPr id="4" name="Slide Number Placeholder 3">
            <a:extLst>
              <a:ext uri="{FF2B5EF4-FFF2-40B4-BE49-F238E27FC236}">
                <a16:creationId xmlns:a16="http://schemas.microsoft.com/office/drawing/2014/main" id="{208BC505-F868-1BA9-18B0-B6C920A20E93}"/>
              </a:ext>
            </a:extLst>
          </p:cNvPr>
          <p:cNvSpPr>
            <a:spLocks noGrp="1"/>
          </p:cNvSpPr>
          <p:nvPr>
            <p:ph type="sldNum" sz="quarter" idx="12"/>
          </p:nvPr>
        </p:nvSpPr>
        <p:spPr/>
        <p:txBody>
          <a:bodyPr/>
          <a:lstStyle/>
          <a:p>
            <a:fld id="{65DCBD69-296B-4D7C-AF62-9B588FC78772}" type="slidenum">
              <a:rPr lang="en-IN" smtClean="0"/>
              <a:t>21</a:t>
            </a:fld>
            <a:endParaRPr lang="en-IN"/>
          </a:p>
        </p:txBody>
      </p:sp>
      <p:pic>
        <p:nvPicPr>
          <p:cNvPr id="5" name="Picture 4">
            <a:extLst>
              <a:ext uri="{FF2B5EF4-FFF2-40B4-BE49-F238E27FC236}">
                <a16:creationId xmlns:a16="http://schemas.microsoft.com/office/drawing/2014/main" id="{FD07B6AE-85EE-230E-C0C2-410D8AA3B1AF}"/>
              </a:ext>
            </a:extLst>
          </p:cNvPr>
          <p:cNvPicPr>
            <a:picLocks noChangeAspect="1"/>
          </p:cNvPicPr>
          <p:nvPr/>
        </p:nvPicPr>
        <p:blipFill>
          <a:blip r:embed="rId2"/>
          <a:stretch>
            <a:fillRect/>
          </a:stretch>
        </p:blipFill>
        <p:spPr>
          <a:xfrm>
            <a:off x="0" y="0"/>
            <a:ext cx="3762900" cy="579027"/>
          </a:xfrm>
          <a:prstGeom prst="rect">
            <a:avLst/>
          </a:prstGeom>
        </p:spPr>
      </p:pic>
      <p:sp>
        <p:nvSpPr>
          <p:cNvPr id="7" name="TextBox 6">
            <a:extLst>
              <a:ext uri="{FF2B5EF4-FFF2-40B4-BE49-F238E27FC236}">
                <a16:creationId xmlns:a16="http://schemas.microsoft.com/office/drawing/2014/main" id="{AC8EAADE-B360-C6F7-B5A2-C6C5B870DB71}"/>
              </a:ext>
            </a:extLst>
          </p:cNvPr>
          <p:cNvSpPr txBox="1"/>
          <p:nvPr/>
        </p:nvSpPr>
        <p:spPr>
          <a:xfrm>
            <a:off x="2506436" y="289513"/>
            <a:ext cx="6830785" cy="707886"/>
          </a:xfrm>
          <a:prstGeom prst="rect">
            <a:avLst/>
          </a:prstGeom>
          <a:noFill/>
        </p:spPr>
        <p:txBody>
          <a:bodyPr wrap="square">
            <a:spAutoFit/>
          </a:bodyPr>
          <a:lstStyle/>
          <a:p>
            <a:pPr algn="ctr"/>
            <a:r>
              <a:rPr lang="en-US" sz="4000" b="1" dirty="0">
                <a:latin typeface="Times New Roman" panose="02020603050405020304" pitchFamily="18" charset="0"/>
                <a:cs typeface="Times New Roman" panose="02020603050405020304" pitchFamily="18" charset="0"/>
              </a:rPr>
              <a:t>Error Reading File</a:t>
            </a:r>
            <a:endParaRPr lang="en-IN" sz="4000" dirty="0"/>
          </a:p>
        </p:txBody>
      </p:sp>
      <p:pic>
        <p:nvPicPr>
          <p:cNvPr id="9" name="Picture 8" descr="A screenshot of a computer&#10;&#10;AI-generated content may be incorrect.">
            <a:extLst>
              <a:ext uri="{FF2B5EF4-FFF2-40B4-BE49-F238E27FC236}">
                <a16:creationId xmlns:a16="http://schemas.microsoft.com/office/drawing/2014/main" id="{D3EFD9A2-ECC6-C525-E01C-20C91F86DD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286912"/>
            <a:ext cx="9557657" cy="4651066"/>
          </a:xfrm>
          <a:prstGeom prst="rect">
            <a:avLst/>
          </a:prstGeom>
        </p:spPr>
      </p:pic>
    </p:spTree>
    <p:extLst>
      <p:ext uri="{BB962C8B-B14F-4D97-AF65-F5344CB8AC3E}">
        <p14:creationId xmlns:p14="http://schemas.microsoft.com/office/powerpoint/2010/main" val="30184789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838200" y="365125"/>
            <a:ext cx="10515600" cy="1325563"/>
          </a:xfrm>
        </p:spPr>
        <p:txBody>
          <a:bodyPr anchor="ctr">
            <a:normAutofit/>
          </a:bodyPr>
          <a:lstStyle/>
          <a:p>
            <a:r>
              <a:rPr lang="en-US" b="1"/>
              <a:t>RESULTS &amp; ANALYSIS</a:t>
            </a: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a:xfrm>
            <a:off x="838200" y="6356350"/>
            <a:ext cx="2743200" cy="365125"/>
          </a:xfrm>
        </p:spPr>
        <p:txBody>
          <a:bodyPr anchor="ctr">
            <a:normAutofit/>
          </a:bodyPr>
          <a:lstStyle/>
          <a:p>
            <a:pPr>
              <a:spcAft>
                <a:spcPts val="600"/>
              </a:spcAft>
            </a:pPr>
            <a:fld id="{894E2EFA-2EAD-45C8-A4D0-D627907CEC5B}" type="datetime1">
              <a:rPr lang="en-IN" smtClean="0"/>
              <a:pPr>
                <a:spcAft>
                  <a:spcPts val="600"/>
                </a:spcAft>
              </a:pPr>
              <a:t>04-12-2025</a:t>
            </a:fld>
            <a:endParaRPr lang="en-US" dirty="0"/>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latin typeface="Times New Roman" panose="02020603050405020304" pitchFamily="18" charset="0"/>
                <a:cs typeface="Times New Roman" panose="02020603050405020304" pitchFamily="18" charset="0"/>
              </a:rPr>
              <a:t>Review No. 01        Batch No. CB5           Department of CSE</a:t>
            </a:r>
          </a:p>
          <a:p>
            <a:pPr>
              <a:spcAft>
                <a:spcPts val="600"/>
              </a:spcAft>
            </a:pPr>
            <a:endParaRPr lang="en-US" dirty="0"/>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961B71F-4B40-8942-BB88-E0F5C0B46E10}" type="slidenum">
              <a:rPr lang="en-US" smtClean="0"/>
              <a:pPr>
                <a:spcAft>
                  <a:spcPts val="600"/>
                </a:spcAft>
              </a:pPr>
              <a:t>22</a:t>
            </a:fld>
            <a:endParaRPr lang="en-US"/>
          </a:p>
        </p:txBody>
      </p:sp>
      <p:graphicFrame>
        <p:nvGraphicFramePr>
          <p:cNvPr id="11" name="Content Placeholder 8">
            <a:extLst>
              <a:ext uri="{FF2B5EF4-FFF2-40B4-BE49-F238E27FC236}">
                <a16:creationId xmlns:a16="http://schemas.microsoft.com/office/drawing/2014/main" id="{B098778E-78EC-3642-5121-A466C6BB955E}"/>
              </a:ext>
            </a:extLst>
          </p:cNvPr>
          <p:cNvGraphicFramePr>
            <a:graphicFrameLocks noGrp="1"/>
          </p:cNvGraphicFramePr>
          <p:nvPr>
            <p:ph idx="1"/>
            <p:extLst>
              <p:ext uri="{D42A27DB-BD31-4B8C-83A1-F6EECF244321}">
                <p14:modId xmlns:p14="http://schemas.microsoft.com/office/powerpoint/2010/main" val="211213579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96908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89603A3-058E-0A59-DBEE-9E25BB326B92}"/>
              </a:ext>
            </a:extLst>
          </p:cNvPr>
          <p:cNvSpPr>
            <a:spLocks noGrp="1"/>
          </p:cNvSpPr>
          <p:nvPr>
            <p:ph type="dt" sz="half" idx="10"/>
          </p:nvPr>
        </p:nvSpPr>
        <p:spPr>
          <a:xfrm>
            <a:off x="838200" y="6356350"/>
            <a:ext cx="2743200" cy="365125"/>
          </a:xfrm>
        </p:spPr>
        <p:txBody>
          <a:bodyPr/>
          <a:lstStyle/>
          <a:p>
            <a:fld id="{6127DC00-D533-4F12-9FDF-1BA269CCC61D}" type="datetime1">
              <a:rPr lang="en-IN" smtClean="0"/>
              <a:t>04-12-2025</a:t>
            </a:fld>
            <a:endParaRPr lang="en-IN"/>
          </a:p>
        </p:txBody>
      </p:sp>
      <p:sp>
        <p:nvSpPr>
          <p:cNvPr id="5" name="Footer Placeholder 4">
            <a:extLst>
              <a:ext uri="{FF2B5EF4-FFF2-40B4-BE49-F238E27FC236}">
                <a16:creationId xmlns:a16="http://schemas.microsoft.com/office/drawing/2014/main" id="{46CEE361-3C13-AAEC-DABA-1F4853AD8308}"/>
              </a:ext>
            </a:extLst>
          </p:cNvPr>
          <p:cNvSpPr>
            <a:spLocks noGrp="1"/>
          </p:cNvSpPr>
          <p:nvPr>
            <p:ph type="ftr" sz="quarter" idx="11"/>
          </p:nvPr>
        </p:nvSpPr>
        <p:spPr>
          <a:xfrm>
            <a:off x="4038600" y="6356350"/>
            <a:ext cx="4114800" cy="365125"/>
          </a:xfrm>
        </p:spPr>
        <p:txBody>
          <a:bodyPr/>
          <a:lstStyle/>
          <a:p>
            <a:r>
              <a:rPr lang="en-US" dirty="0">
                <a:latin typeface="Times New Roman" panose="02020603050405020304" pitchFamily="18" charset="0"/>
                <a:cs typeface="Times New Roman" panose="02020603050405020304" pitchFamily="18" charset="0"/>
              </a:rPr>
              <a:t>Review No. 01        Batch No. CB5           Department of CSE</a:t>
            </a:r>
          </a:p>
          <a:p>
            <a:endParaRPr lang="en-IN" dirty="0"/>
          </a:p>
        </p:txBody>
      </p:sp>
      <p:sp>
        <p:nvSpPr>
          <p:cNvPr id="6" name="Slide Number Placeholder 5">
            <a:extLst>
              <a:ext uri="{FF2B5EF4-FFF2-40B4-BE49-F238E27FC236}">
                <a16:creationId xmlns:a16="http://schemas.microsoft.com/office/drawing/2014/main" id="{D4C909CD-31C0-FB8A-E0E3-FEA53E1EBF43}"/>
              </a:ext>
            </a:extLst>
          </p:cNvPr>
          <p:cNvSpPr>
            <a:spLocks noGrp="1"/>
          </p:cNvSpPr>
          <p:nvPr>
            <p:ph type="sldNum" sz="quarter" idx="12"/>
          </p:nvPr>
        </p:nvSpPr>
        <p:spPr>
          <a:xfrm>
            <a:off x="8610600" y="6356350"/>
            <a:ext cx="2743200" cy="365125"/>
          </a:xfrm>
        </p:spPr>
        <p:txBody>
          <a:bodyPr/>
          <a:lstStyle/>
          <a:p>
            <a:fld id="{65DCBD69-296B-4D7C-AF62-9B588FC78772}" type="slidenum">
              <a:rPr lang="en-IN" smtClean="0"/>
              <a:pPr/>
              <a:t>23</a:t>
            </a:fld>
            <a:endParaRPr lang="en-IN"/>
          </a:p>
        </p:txBody>
      </p:sp>
      <p:sp>
        <p:nvSpPr>
          <p:cNvPr id="3" name="TextBox 2">
            <a:extLst>
              <a:ext uri="{FF2B5EF4-FFF2-40B4-BE49-F238E27FC236}">
                <a16:creationId xmlns:a16="http://schemas.microsoft.com/office/drawing/2014/main" id="{8EC95793-96A6-1811-1416-D6CA66418B4D}"/>
              </a:ext>
            </a:extLst>
          </p:cNvPr>
          <p:cNvSpPr txBox="1"/>
          <p:nvPr/>
        </p:nvSpPr>
        <p:spPr>
          <a:xfrm>
            <a:off x="619760" y="897374"/>
            <a:ext cx="4638040" cy="523220"/>
          </a:xfrm>
          <a:prstGeom prst="rect">
            <a:avLst/>
          </a:prstGeom>
          <a:noFill/>
        </p:spPr>
        <p:txBody>
          <a:bodyPr wrap="square">
            <a:spAutoFit/>
          </a:bodyPr>
          <a:lstStyle/>
          <a:p>
            <a:pPr algn="ctr"/>
            <a:r>
              <a:rPr lang="en-US" sz="2800" b="1" dirty="0">
                <a:latin typeface="Times New Roman" panose="02020603050405020304" pitchFamily="18" charset="0"/>
                <a:cs typeface="Times New Roman" panose="02020603050405020304" pitchFamily="18" charset="0"/>
              </a:rPr>
              <a:t>Evaluation Metrics :-</a:t>
            </a:r>
            <a:endParaRPr lang="en-IN" sz="2800" dirty="0"/>
          </a:p>
        </p:txBody>
      </p:sp>
      <p:pic>
        <p:nvPicPr>
          <p:cNvPr id="13" name="Picture 12" descr="A table with numbers and a number of objects&#10;&#10;AI-generated content may be incorrect.">
            <a:extLst>
              <a:ext uri="{FF2B5EF4-FFF2-40B4-BE49-F238E27FC236}">
                <a16:creationId xmlns:a16="http://schemas.microsoft.com/office/drawing/2014/main" id="{BB373C59-33AF-9766-70B3-D6CB7D0AC4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9571" y="1524000"/>
            <a:ext cx="9100458" cy="4256314"/>
          </a:xfrm>
          <a:prstGeom prst="rect">
            <a:avLst/>
          </a:prstGeom>
        </p:spPr>
      </p:pic>
    </p:spTree>
    <p:extLst>
      <p:ext uri="{BB962C8B-B14F-4D97-AF65-F5344CB8AC3E}">
        <p14:creationId xmlns:p14="http://schemas.microsoft.com/office/powerpoint/2010/main" val="41370917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73182" cy="1128009"/>
          </a:xfrm>
        </p:spPr>
        <p:txBody>
          <a:bodyPr/>
          <a:lstStyle/>
          <a:p>
            <a:pPr algn="ctr"/>
            <a:r>
              <a:rPr lang="en-US" b="1" dirty="0">
                <a:latin typeface="Times New Roman" panose="02020603050405020304" pitchFamily="18" charset="0"/>
                <a:cs typeface="Times New Roman" panose="02020603050405020304" pitchFamily="18" charset="0"/>
              </a:rPr>
              <a:t>CONCLUSION</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a:xfrm>
            <a:off x="838200" y="1554479"/>
            <a:ext cx="10515600" cy="4267201"/>
          </a:xfrm>
        </p:spPr>
        <p:txBody>
          <a:bodyPr>
            <a:normAutofit/>
          </a:bodyPr>
          <a:lstStyle/>
          <a:p>
            <a:pPr marL="0" indent="0">
              <a:buNone/>
            </a:pPr>
            <a:endParaRPr lang="en-US" b="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proposed </a:t>
            </a:r>
            <a:r>
              <a:rPr lang="en-US" b="1" dirty="0">
                <a:latin typeface="Times New Roman" panose="02020603050405020304" pitchFamily="18" charset="0"/>
                <a:cs typeface="Times New Roman" panose="02020603050405020304" pitchFamily="18" charset="0"/>
              </a:rPr>
              <a:t>self-supervised, expert-agnostic ITS</a:t>
            </a:r>
            <a:r>
              <a:rPr lang="en-US" dirty="0">
                <a:latin typeface="Times New Roman" panose="02020603050405020304" pitchFamily="18" charset="0"/>
                <a:cs typeface="Times New Roman" panose="02020603050405020304" pitchFamily="18" charset="0"/>
              </a:rPr>
              <a:t> predicts student performance effectively without expert-labeled data.</a:t>
            </a:r>
          </a:p>
          <a:p>
            <a:r>
              <a:rPr lang="en-US" b="1" dirty="0">
                <a:latin typeface="Times New Roman" panose="02020603050405020304" pitchFamily="18" charset="0"/>
                <a:cs typeface="Times New Roman" panose="02020603050405020304" pitchFamily="18" charset="0"/>
              </a:rPr>
              <a:t>CNN</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GRU-CNN</a:t>
            </a:r>
            <a:r>
              <a:rPr lang="en-US" dirty="0">
                <a:latin typeface="Times New Roman" panose="02020603050405020304" pitchFamily="18" charset="0"/>
                <a:cs typeface="Times New Roman" panose="02020603050405020304" pitchFamily="18" charset="0"/>
              </a:rPr>
              <a:t> achieved the best results, proving strong generalization from raw interactions.</a:t>
            </a:r>
          </a:p>
          <a:p>
            <a:r>
              <a:rPr lang="en-US" dirty="0">
                <a:latin typeface="Times New Roman" panose="02020603050405020304" pitchFamily="18" charset="0"/>
                <a:cs typeface="Times New Roman" panose="02020603050405020304" pitchFamily="18" charset="0"/>
              </a:rPr>
              <a:t>The system offers a </a:t>
            </a:r>
            <a:r>
              <a:rPr lang="en-US" b="1" dirty="0">
                <a:latin typeface="Times New Roman" panose="02020603050405020304" pitchFamily="18" charset="0"/>
                <a:cs typeface="Times New Roman" panose="02020603050405020304" pitchFamily="18" charset="0"/>
              </a:rPr>
              <a:t>scalable and adaptive framework</a:t>
            </a:r>
            <a:r>
              <a:rPr lang="en-US" dirty="0">
                <a:latin typeface="Times New Roman" panose="02020603050405020304" pitchFamily="18" charset="0"/>
                <a:cs typeface="Times New Roman" panose="02020603050405020304" pitchFamily="18" charset="0"/>
              </a:rPr>
              <a:t> for personalized, domain-independent learning.</a:t>
            </a:r>
          </a:p>
          <a:p>
            <a:pPr marL="0" indent="0">
              <a:buNone/>
            </a:pPr>
            <a:endParaRPr lang="en-US" dirty="0">
              <a:latin typeface="Times New Roman" panose="02020603050405020304" pitchFamily="18" charset="0"/>
              <a:cs typeface="Times New Roman" panose="02020603050405020304" pitchFamily="18" charset="0"/>
            </a:endParaRPr>
          </a:p>
          <a:p>
            <a:pPr algn="just">
              <a:lnSpc>
                <a:spcPct val="100000"/>
              </a:lnSpc>
            </a:pPr>
            <a:endParaRPr lang="en-IN" sz="2800" dirty="0">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fld id="{04D70D25-941D-4DA8-832D-A9BE16EE2193}" type="datetime1">
              <a:rPr lang="en-IN" smtClean="0">
                <a:latin typeface="Times New Roman" panose="02020603050405020304" pitchFamily="18" charset="0"/>
                <a:cs typeface="Times New Roman" panose="02020603050405020304" pitchFamily="18" charset="0"/>
              </a:rPr>
              <a:t>04-12-2025</a:t>
            </a:fld>
            <a:endParaRPr lang="en-US">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Review No. 01        Batch No. CB5           Department of CSE</a:t>
            </a:r>
          </a:p>
          <a:p>
            <a:endParaRPr lang="en-US"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24</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1103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9C15D-A0AB-C30B-EA65-2A46B349E8E4}"/>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                   FUTURE SCOPE</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9CBF254-3590-BCEE-8B59-BB1EEE0A733D}"/>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Integrate multimodal data like facial, voice, and text cues for better engagement detection.</a:t>
            </a:r>
          </a:p>
          <a:p>
            <a:r>
              <a:rPr lang="en-US" dirty="0">
                <a:latin typeface="Times New Roman" panose="02020603050405020304" pitchFamily="18" charset="0"/>
                <a:cs typeface="Times New Roman" panose="02020603050405020304" pitchFamily="18" charset="0"/>
              </a:rPr>
              <a:t>Use reinforcement learning for adaptive and personalized feedback.</a:t>
            </a:r>
          </a:p>
          <a:p>
            <a:r>
              <a:rPr lang="en-US" dirty="0">
                <a:latin typeface="Times New Roman" panose="02020603050405020304" pitchFamily="18" charset="0"/>
                <a:cs typeface="Times New Roman" panose="02020603050405020304" pitchFamily="18" charset="0"/>
              </a:rPr>
              <a:t>Test the system in low-resource educational environments.</a:t>
            </a:r>
          </a:p>
          <a:p>
            <a:r>
              <a:rPr lang="en-US" dirty="0">
                <a:latin typeface="Times New Roman" panose="02020603050405020304" pitchFamily="18" charset="0"/>
                <a:cs typeface="Times New Roman" panose="02020603050405020304" pitchFamily="18" charset="0"/>
              </a:rPr>
              <a:t>Apply interpretability and fairness methods for ethical AI deployment.</a:t>
            </a:r>
          </a:p>
          <a:p>
            <a:endParaRPr lang="en-IN"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2CAF3E53-3A03-C086-AA67-A642D9E9C134}"/>
              </a:ext>
            </a:extLst>
          </p:cNvPr>
          <p:cNvSpPr>
            <a:spLocks noGrp="1"/>
          </p:cNvSpPr>
          <p:nvPr>
            <p:ph type="dt" sz="half" idx="10"/>
          </p:nvPr>
        </p:nvSpPr>
        <p:spPr/>
        <p:txBody>
          <a:bodyPr/>
          <a:lstStyle/>
          <a:p>
            <a:fld id="{4073CF87-33B1-476E-9232-3CD697DB205D}" type="datetime1">
              <a:rPr lang="en-IN" smtClean="0"/>
              <a:t>04-12-2025</a:t>
            </a:fld>
            <a:endParaRPr lang="en-IN"/>
          </a:p>
        </p:txBody>
      </p:sp>
      <p:sp>
        <p:nvSpPr>
          <p:cNvPr id="5" name="Footer Placeholder 4">
            <a:extLst>
              <a:ext uri="{FF2B5EF4-FFF2-40B4-BE49-F238E27FC236}">
                <a16:creationId xmlns:a16="http://schemas.microsoft.com/office/drawing/2014/main" id="{B9D0EEE1-5645-3E0F-6B1F-43478BBC5ED3}"/>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Review No. 01        Batch No. CB5           Department of CSE</a:t>
            </a:r>
          </a:p>
          <a:p>
            <a:endParaRPr lang="en-IN" dirty="0"/>
          </a:p>
        </p:txBody>
      </p:sp>
      <p:sp>
        <p:nvSpPr>
          <p:cNvPr id="6" name="Slide Number Placeholder 5">
            <a:extLst>
              <a:ext uri="{FF2B5EF4-FFF2-40B4-BE49-F238E27FC236}">
                <a16:creationId xmlns:a16="http://schemas.microsoft.com/office/drawing/2014/main" id="{33B14943-A8B4-3D5A-792F-A3493B29A81B}"/>
              </a:ext>
            </a:extLst>
          </p:cNvPr>
          <p:cNvSpPr>
            <a:spLocks noGrp="1"/>
          </p:cNvSpPr>
          <p:nvPr>
            <p:ph type="sldNum" sz="quarter" idx="12"/>
          </p:nvPr>
        </p:nvSpPr>
        <p:spPr/>
        <p:txBody>
          <a:bodyPr/>
          <a:lstStyle/>
          <a:p>
            <a:fld id="{65DCBD69-296B-4D7C-AF62-9B588FC78772}" type="slidenum">
              <a:rPr lang="en-IN" smtClean="0"/>
              <a:t>25</a:t>
            </a:fld>
            <a:endParaRPr lang="en-IN"/>
          </a:p>
        </p:txBody>
      </p:sp>
    </p:spTree>
    <p:extLst>
      <p:ext uri="{BB962C8B-B14F-4D97-AF65-F5344CB8AC3E}">
        <p14:creationId xmlns:p14="http://schemas.microsoft.com/office/powerpoint/2010/main" val="6379696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73182" cy="1128009"/>
          </a:xfrm>
        </p:spPr>
        <p:txBody>
          <a:bodyPr/>
          <a:lstStyle/>
          <a:p>
            <a:pPr algn="ctr"/>
            <a:r>
              <a:rPr lang="en-US" b="1" dirty="0">
                <a:latin typeface="Times New Roman" panose="02020603050405020304" pitchFamily="18" charset="0"/>
                <a:cs typeface="Times New Roman" panose="02020603050405020304" pitchFamily="18" charset="0"/>
              </a:rPr>
              <a:t>REFERENCES</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a:xfrm>
            <a:off x="838200" y="1266890"/>
            <a:ext cx="10615367" cy="4683829"/>
          </a:xfrm>
        </p:spPr>
        <p:txBody>
          <a:bodyPr>
            <a:noAutofit/>
          </a:bodyPr>
          <a:lstStyle/>
          <a:p>
            <a:pPr marL="457200" indent="-457200">
              <a:buFont typeface="+mj-lt"/>
              <a:buAutoNum type="arabicPeriod"/>
            </a:pPr>
            <a:r>
              <a:rPr lang="en-IN" sz="2000" dirty="0">
                <a:latin typeface="Times New Roman" panose="02020603050405020304" pitchFamily="18" charset="0"/>
                <a:cs typeface="Times New Roman" panose="02020603050405020304" pitchFamily="18" charset="0"/>
              </a:rPr>
              <a:t>K. Cho et al., ”Learning phrase representations using RNN encoder-decoder for statistical machine </a:t>
            </a:r>
            <a:r>
              <a:rPr lang="en-IN" sz="2000" dirty="0" err="1">
                <a:latin typeface="Times New Roman" panose="02020603050405020304" pitchFamily="18" charset="0"/>
                <a:cs typeface="Times New Roman" panose="02020603050405020304" pitchFamily="18" charset="0"/>
              </a:rPr>
              <a:t>transla</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tion</a:t>
            </a:r>
            <a:r>
              <a:rPr lang="en-IN" sz="2000" dirty="0">
                <a:latin typeface="Times New Roman" panose="02020603050405020304" pitchFamily="18" charset="0"/>
                <a:cs typeface="Times New Roman" panose="02020603050405020304" pitchFamily="18" charset="0"/>
              </a:rPr>
              <a:t>,” in Proc. EMNLP, pp. 1724–1734, 2014. </a:t>
            </a:r>
          </a:p>
          <a:p>
            <a:pPr marL="457200" indent="-457200">
              <a:buFont typeface="+mj-lt"/>
              <a:buAutoNum type="arabicPeriod"/>
            </a:pPr>
            <a:r>
              <a:rPr lang="en-IN" sz="2000" dirty="0">
                <a:latin typeface="Times New Roman" panose="02020603050405020304" pitchFamily="18" charset="0"/>
                <a:cs typeface="Times New Roman" panose="02020603050405020304" pitchFamily="18" charset="0"/>
              </a:rPr>
              <a:t>S. Hochreiter and J. Schmidhuber, ”Long short-term memory,” Neural Computation, vol. 9, no. 8, pp. 1735–1780, 1997. </a:t>
            </a:r>
          </a:p>
          <a:p>
            <a:pPr marL="457200" indent="-457200">
              <a:buFont typeface="+mj-lt"/>
              <a:buAutoNum type="arabicPeriod"/>
            </a:pPr>
            <a:r>
              <a:rPr lang="en-IN" sz="2000" dirty="0">
                <a:latin typeface="Times New Roman" panose="02020603050405020304" pitchFamily="18" charset="0"/>
                <a:cs typeface="Times New Roman" panose="02020603050405020304" pitchFamily="18" charset="0"/>
              </a:rPr>
              <a:t>A. Graves and J. Schmidhuber, ”Framewise phoneme classification with bidirectional LSTM networks,” in Proc. 2005 IEEE Int. Joint Conf. Neural Networks, vol. 4, pp. 2047–2052.</a:t>
            </a:r>
          </a:p>
          <a:p>
            <a:pPr marL="457200" indent="-457200">
              <a:buFont typeface="+mj-lt"/>
              <a:buAutoNum type="arabicPeriod"/>
            </a:pPr>
            <a:r>
              <a:rPr lang="en-IN" sz="2000" dirty="0">
                <a:latin typeface="Times New Roman" panose="02020603050405020304" pitchFamily="18" charset="0"/>
                <a:cs typeface="Times New Roman" panose="02020603050405020304" pitchFamily="18" charset="0"/>
              </a:rPr>
              <a:t>D. E. Rumelhart, G. E. Hinton, and R. J. Williams, ”Learning internal representations by error propagation,” in Parallel Distributed Processing, vol. 1, MIT Press, 1986. </a:t>
            </a:r>
          </a:p>
          <a:p>
            <a:pPr marL="457200" indent="-457200">
              <a:buFont typeface="+mj-lt"/>
              <a:buAutoNum type="arabicPeriod"/>
            </a:pPr>
            <a:r>
              <a:rPr lang="en-IN" sz="2000" dirty="0">
                <a:latin typeface="Times New Roman" panose="02020603050405020304" pitchFamily="18" charset="0"/>
                <a:cs typeface="Times New Roman" panose="02020603050405020304" pitchFamily="18" charset="0"/>
              </a:rPr>
              <a:t>Y. LeCun et al., ”Gradient-based learning applied to document recognition,” Proc. IEEE, vol. 86, no. 11, pp. 2278–2324, 1988.</a:t>
            </a:r>
          </a:p>
          <a:p>
            <a:pPr marL="457200" indent="-457200">
              <a:buFont typeface="+mj-lt"/>
              <a:buAutoNum type="arabicPeriod"/>
            </a:pPr>
            <a:r>
              <a:rPr lang="en-IN" sz="2000" dirty="0">
                <a:latin typeface="Times New Roman" panose="02020603050405020304" pitchFamily="18" charset="0"/>
                <a:cs typeface="Times New Roman" panose="02020603050405020304" pitchFamily="18" charset="0"/>
              </a:rPr>
              <a:t>A. Vaswani et al., ”Attention is all you need,” Adv. Neural Inf. Process. Syst., vol. 30, 2017.</a:t>
            </a:r>
          </a:p>
          <a:p>
            <a:pPr marL="457200" indent="-457200">
              <a:buFont typeface="+mj-lt"/>
              <a:buAutoNum type="arabicPeriod"/>
            </a:pPr>
            <a:r>
              <a:rPr lang="en-IN" sz="2000" dirty="0">
                <a:latin typeface="Times New Roman" panose="02020603050405020304" pitchFamily="18" charset="0"/>
                <a:cs typeface="Times New Roman" panose="02020603050405020304" pitchFamily="18" charset="0"/>
              </a:rPr>
              <a:t>W. Yin et al., ”Comparative study of CNN and RNN for natural language processing,” arXiv preprint arXiv:1702.01923, 2017.</a:t>
            </a:r>
          </a:p>
          <a:p>
            <a:pPr marL="0" indent="0">
              <a:buNone/>
            </a:pPr>
            <a:endParaRPr lang="en-US" sz="2000" dirty="0">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fld id="{7A5D80B4-EE78-403A-89D0-BA22CCCB247F}" type="datetime1">
              <a:rPr lang="en-IN" smtClean="0">
                <a:latin typeface="Times New Roman" panose="02020603050405020304" pitchFamily="18" charset="0"/>
                <a:cs typeface="Times New Roman" panose="02020603050405020304" pitchFamily="18" charset="0"/>
              </a:rPr>
              <a:t>04-12-2025</a:t>
            </a:fld>
            <a:endParaRPr lang="en-US">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Review No. 01        Batch No. CB5           Department of CSE</a:t>
            </a:r>
          </a:p>
          <a:p>
            <a:endParaRPr lang="en-US"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26</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3494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CA6F2-46CF-8B3D-1474-FCF866850D08}"/>
              </a:ext>
            </a:extLst>
          </p:cNvPr>
          <p:cNvSpPr>
            <a:spLocks noGrp="1"/>
          </p:cNvSpPr>
          <p:nvPr>
            <p:ph idx="1"/>
          </p:nvPr>
        </p:nvSpPr>
        <p:spPr>
          <a:xfrm>
            <a:off x="838200" y="647272"/>
            <a:ext cx="10515600" cy="5589141"/>
          </a:xfrm>
        </p:spPr>
        <p:txBody>
          <a:bodyPr>
            <a:noAutofit/>
          </a:bodyPr>
          <a:lstStyle/>
          <a:p>
            <a:pPr marL="457200" indent="-457200">
              <a:buAutoNum type="arabicPeriod" startAt="8"/>
            </a:pPr>
            <a:r>
              <a:rPr lang="en-IN" sz="2000" dirty="0">
                <a:latin typeface="Times New Roman" panose="02020603050405020304" pitchFamily="18" charset="0"/>
                <a:cs typeface="Times New Roman" panose="02020603050405020304" pitchFamily="18" charset="0"/>
              </a:rPr>
              <a:t>Y. Kim, H. Lee, and G. Lee, ”EdNet: A large-scale hierarchical dataset in education,” in Proc. AIED, 2020. </a:t>
            </a:r>
          </a:p>
          <a:p>
            <a:pPr marL="457200" indent="-457200">
              <a:buAutoNum type="arabicPeriod" startAt="8"/>
            </a:pPr>
            <a:r>
              <a:rPr lang="en-IN" sz="2000" dirty="0">
                <a:latin typeface="Times New Roman" panose="02020603050405020304" pitchFamily="18" charset="0"/>
                <a:cs typeface="Times New Roman" panose="02020603050405020304" pitchFamily="18" charset="0"/>
              </a:rPr>
              <a:t>A. Raffel et al., ”Exploring the limits of transfer learning with a unified text-to-text transformer,” J. Mach. Learn. Res., vol. 21, no. 140, pp. 1–67, 2020. </a:t>
            </a:r>
          </a:p>
          <a:p>
            <a:pPr marL="457200" indent="-457200">
              <a:buAutoNum type="arabicPeriod" startAt="8"/>
            </a:pPr>
            <a:r>
              <a:rPr lang="en-IN" sz="2000" dirty="0">
                <a:latin typeface="Times New Roman" panose="02020603050405020304" pitchFamily="18" charset="0"/>
                <a:cs typeface="Times New Roman" panose="02020603050405020304" pitchFamily="18" charset="0"/>
              </a:rPr>
              <a:t>X. Chen et al., ”Intelligent tutoring systems in higher education: A review,” Computers &amp; Education, vol. 144, p. 103700, 2020. </a:t>
            </a:r>
          </a:p>
          <a:p>
            <a:pPr marL="457200" indent="-457200">
              <a:buAutoNum type="arabicPeriod" startAt="8"/>
            </a:pPr>
            <a:r>
              <a:rPr lang="en-IN" sz="2000" dirty="0">
                <a:latin typeface="Times New Roman" panose="02020603050405020304" pitchFamily="18" charset="0"/>
                <a:cs typeface="Times New Roman" panose="02020603050405020304" pitchFamily="18" charset="0"/>
              </a:rPr>
              <a:t>B. D. Nye, ”Intelligent tutoring systems by the numbers: A review of 50+ years of research,” in Artificial Intelli </a:t>
            </a:r>
            <a:r>
              <a:rPr lang="en-IN" sz="2000" dirty="0" err="1">
                <a:latin typeface="Times New Roman" panose="02020603050405020304" pitchFamily="18" charset="0"/>
                <a:cs typeface="Times New Roman" panose="02020603050405020304" pitchFamily="18" charset="0"/>
              </a:rPr>
              <a:t>gence</a:t>
            </a:r>
            <a:r>
              <a:rPr lang="en-IN" sz="2000" dirty="0">
                <a:latin typeface="Times New Roman" panose="02020603050405020304" pitchFamily="18" charset="0"/>
                <a:cs typeface="Times New Roman" panose="02020603050405020304" pitchFamily="18" charset="0"/>
              </a:rPr>
              <a:t> in Education, Springer, 2015, pp. 1–12. </a:t>
            </a:r>
          </a:p>
          <a:p>
            <a:pPr marL="457200" indent="-457200">
              <a:buAutoNum type="arabicPeriod" startAt="8"/>
            </a:pPr>
            <a:r>
              <a:rPr lang="en-IN" sz="2000" dirty="0">
                <a:latin typeface="Times New Roman" panose="02020603050405020304" pitchFamily="18" charset="0"/>
                <a:cs typeface="Times New Roman" panose="02020603050405020304" pitchFamily="18" charset="0"/>
              </a:rPr>
              <a:t>H. Wang, Y. Zhang, and X. Ma, ”Deep learning for behaviour recognition in classroom surveillance videos,” IEEE Trans. Learning Technologies, vol. 15, no. 1, pp. 24–36, 2022. </a:t>
            </a:r>
          </a:p>
          <a:p>
            <a:pPr marL="457200" indent="-457200">
              <a:buAutoNum type="arabicPeriod" startAt="8"/>
            </a:pPr>
            <a:r>
              <a:rPr lang="en-IN" sz="2000" dirty="0">
                <a:latin typeface="Times New Roman" panose="02020603050405020304" pitchFamily="18" charset="0"/>
                <a:cs typeface="Times New Roman" panose="02020603050405020304" pitchFamily="18" charset="0"/>
              </a:rPr>
              <a:t>S. Pandey and G. Karypis, ”A self-attentive model for knowledge tracing,” in Proc. AIED, Springer, 2019, pp. 405–415.</a:t>
            </a:r>
          </a:p>
          <a:p>
            <a:pPr marL="457200" indent="-457200">
              <a:buAutoNum type="arabicPeriod" startAt="8"/>
            </a:pPr>
            <a:r>
              <a:rPr lang="en-IN" sz="2000" dirty="0">
                <a:latin typeface="Times New Roman" panose="02020603050405020304" pitchFamily="18" charset="0"/>
                <a:cs typeface="Times New Roman" panose="02020603050405020304" pitchFamily="18" charset="0"/>
              </a:rPr>
              <a:t>Y. Kim, H. Lee, and G. Lee, ”EdNet: A large-scale </a:t>
            </a:r>
            <a:r>
              <a:rPr lang="en-IN" sz="2000" dirty="0" err="1">
                <a:latin typeface="Times New Roman" panose="02020603050405020304" pitchFamily="18" charset="0"/>
                <a:cs typeface="Times New Roman" panose="02020603050405020304" pitchFamily="18" charset="0"/>
              </a:rPr>
              <a:t>hier</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archical</a:t>
            </a:r>
            <a:r>
              <a:rPr lang="en-IN" sz="2000" dirty="0">
                <a:latin typeface="Times New Roman" panose="02020603050405020304" pitchFamily="18" charset="0"/>
                <a:cs typeface="Times New Roman" panose="02020603050405020304" pitchFamily="18" charset="0"/>
              </a:rPr>
              <a:t> dataset in education,” in Proc. AIED, Springer, 2020, pp. 39–43. </a:t>
            </a:r>
          </a:p>
          <a:p>
            <a:pPr marL="457200" indent="-457200">
              <a:buAutoNum type="arabicPeriod" startAt="8"/>
            </a:pPr>
            <a:r>
              <a:rPr lang="en-IN" sz="2000" dirty="0">
                <a:latin typeface="Times New Roman" panose="02020603050405020304" pitchFamily="18" charset="0"/>
                <a:cs typeface="Times New Roman" panose="02020603050405020304" pitchFamily="18" charset="0"/>
              </a:rPr>
              <a:t>S. Ramesh, R. S. Rajesh, and A. N. Rajagopalan, ”Au </a:t>
            </a:r>
            <a:r>
              <a:rPr lang="en-IN" sz="2000" dirty="0" err="1">
                <a:latin typeface="Times New Roman" panose="02020603050405020304" pitchFamily="18" charset="0"/>
                <a:cs typeface="Times New Roman" panose="02020603050405020304" pitchFamily="18" charset="0"/>
              </a:rPr>
              <a:t>tomated</a:t>
            </a:r>
            <a:r>
              <a:rPr lang="en-IN" sz="2000" dirty="0">
                <a:latin typeface="Times New Roman" panose="02020603050405020304" pitchFamily="18" charset="0"/>
                <a:cs typeface="Times New Roman" panose="02020603050405020304" pitchFamily="18" charset="0"/>
              </a:rPr>
              <a:t> question generation using generative adversarial networks and LSTM encoders,” Procedia Computer Sci </a:t>
            </a:r>
            <a:r>
              <a:rPr lang="en-IN" sz="2000" dirty="0" err="1">
                <a:latin typeface="Times New Roman" panose="02020603050405020304" pitchFamily="18" charset="0"/>
                <a:cs typeface="Times New Roman" panose="02020603050405020304" pitchFamily="18" charset="0"/>
              </a:rPr>
              <a:t>ence</a:t>
            </a:r>
            <a:r>
              <a:rPr lang="en-IN" sz="2000" dirty="0">
                <a:latin typeface="Times New Roman" panose="02020603050405020304" pitchFamily="18" charset="0"/>
                <a:cs typeface="Times New Roman" panose="02020603050405020304" pitchFamily="18" charset="0"/>
              </a:rPr>
              <a:t>, vol. 172, pp. 251–258, 2020.</a:t>
            </a:r>
          </a:p>
        </p:txBody>
      </p:sp>
      <p:sp>
        <p:nvSpPr>
          <p:cNvPr id="4" name="Date Placeholder 3">
            <a:extLst>
              <a:ext uri="{FF2B5EF4-FFF2-40B4-BE49-F238E27FC236}">
                <a16:creationId xmlns:a16="http://schemas.microsoft.com/office/drawing/2014/main" id="{F672DEC9-4107-FBD8-6A00-40028DCA4180}"/>
              </a:ext>
            </a:extLst>
          </p:cNvPr>
          <p:cNvSpPr>
            <a:spLocks noGrp="1"/>
          </p:cNvSpPr>
          <p:nvPr>
            <p:ph type="dt" sz="half" idx="10"/>
          </p:nvPr>
        </p:nvSpPr>
        <p:spPr/>
        <p:txBody>
          <a:bodyPr/>
          <a:lstStyle/>
          <a:p>
            <a:fld id="{2B46E280-1A98-4BFE-8E82-2D0713017205}" type="datetime1">
              <a:rPr lang="en-IN" smtClean="0"/>
              <a:t>04-12-2025</a:t>
            </a:fld>
            <a:endParaRPr lang="en-IN"/>
          </a:p>
        </p:txBody>
      </p:sp>
      <p:sp>
        <p:nvSpPr>
          <p:cNvPr id="5" name="Footer Placeholder 4">
            <a:extLst>
              <a:ext uri="{FF2B5EF4-FFF2-40B4-BE49-F238E27FC236}">
                <a16:creationId xmlns:a16="http://schemas.microsoft.com/office/drawing/2014/main" id="{252EAEE7-C887-BE80-DE6D-2413F7F50D91}"/>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Review No. 01        Batch No. CB5           Department of CSE</a:t>
            </a:r>
          </a:p>
          <a:p>
            <a:endParaRPr lang="en-IN" dirty="0"/>
          </a:p>
        </p:txBody>
      </p:sp>
      <p:sp>
        <p:nvSpPr>
          <p:cNvPr id="6" name="Slide Number Placeholder 5">
            <a:extLst>
              <a:ext uri="{FF2B5EF4-FFF2-40B4-BE49-F238E27FC236}">
                <a16:creationId xmlns:a16="http://schemas.microsoft.com/office/drawing/2014/main" id="{DEA736B9-D9FA-5BB4-6F3D-DD2C228CC936}"/>
              </a:ext>
            </a:extLst>
          </p:cNvPr>
          <p:cNvSpPr>
            <a:spLocks noGrp="1"/>
          </p:cNvSpPr>
          <p:nvPr>
            <p:ph type="sldNum" sz="quarter" idx="12"/>
          </p:nvPr>
        </p:nvSpPr>
        <p:spPr/>
        <p:txBody>
          <a:bodyPr/>
          <a:lstStyle/>
          <a:p>
            <a:fld id="{65DCBD69-296B-4D7C-AF62-9B588FC78772}" type="slidenum">
              <a:rPr lang="en-IN" smtClean="0"/>
              <a:t>27</a:t>
            </a:fld>
            <a:endParaRPr lang="en-IN"/>
          </a:p>
        </p:txBody>
      </p:sp>
    </p:spTree>
    <p:extLst>
      <p:ext uri="{BB962C8B-B14F-4D97-AF65-F5344CB8AC3E}">
        <p14:creationId xmlns:p14="http://schemas.microsoft.com/office/powerpoint/2010/main" val="4384932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CA6F2-46CF-8B3D-1474-FCF866850D08}"/>
              </a:ext>
            </a:extLst>
          </p:cNvPr>
          <p:cNvSpPr>
            <a:spLocks noGrp="1"/>
          </p:cNvSpPr>
          <p:nvPr>
            <p:ph idx="1"/>
          </p:nvPr>
        </p:nvSpPr>
        <p:spPr>
          <a:xfrm>
            <a:off x="838200" y="647272"/>
            <a:ext cx="10515600" cy="5589141"/>
          </a:xfrm>
        </p:spPr>
        <p:txBody>
          <a:bodyPr>
            <a:noAutofit/>
          </a:bodyPr>
          <a:lstStyle/>
          <a:p>
            <a:pPr marL="0" indent="0">
              <a:buNone/>
            </a:pPr>
            <a:r>
              <a:rPr lang="en-IN" sz="2000" dirty="0">
                <a:latin typeface="Times New Roman" panose="02020603050405020304" pitchFamily="18" charset="0"/>
                <a:cs typeface="Times New Roman" panose="02020603050405020304" pitchFamily="18" charset="0"/>
              </a:rPr>
              <a:t>16.  A. Mishra and S. Kumar, ”Comparative analysis of </a:t>
            </a:r>
            <a:r>
              <a:rPr lang="en-IN" sz="2000" dirty="0" err="1">
                <a:latin typeface="Times New Roman" panose="02020603050405020304" pitchFamily="18" charset="0"/>
                <a:cs typeface="Times New Roman" panose="02020603050405020304" pitchFamily="18" charset="0"/>
              </a:rPr>
              <a:t>tra</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ditional</a:t>
            </a:r>
            <a:r>
              <a:rPr lang="en-IN" sz="2000" dirty="0">
                <a:latin typeface="Times New Roman" panose="02020603050405020304" pitchFamily="18" charset="0"/>
                <a:cs typeface="Times New Roman" panose="02020603050405020304" pitchFamily="18" charset="0"/>
              </a:rPr>
              <a:t> and ensemble classifiers for   student performance prediction,” Education and Information Technologies, vol. 26, no. 3, pp. 2999–3017, 2021.</a:t>
            </a:r>
          </a:p>
          <a:p>
            <a:pPr marL="0" indent="0">
              <a:buNone/>
            </a:pPr>
            <a:r>
              <a:rPr lang="en-IN" sz="2000" dirty="0">
                <a:latin typeface="Times New Roman" panose="02020603050405020304" pitchFamily="18" charset="0"/>
                <a:cs typeface="Times New Roman" panose="02020603050405020304" pitchFamily="18" charset="0"/>
              </a:rPr>
              <a:t>17. L. Zhang and Y. Xu, ”A hybrid decision-making ap </a:t>
            </a:r>
            <a:r>
              <a:rPr lang="en-IN" sz="2000" dirty="0" err="1">
                <a:latin typeface="Times New Roman" panose="02020603050405020304" pitchFamily="18" charset="0"/>
                <a:cs typeface="Times New Roman" panose="02020603050405020304" pitchFamily="18" charset="0"/>
              </a:rPr>
              <a:t>proach</a:t>
            </a:r>
            <a:r>
              <a:rPr lang="en-IN" sz="2000" dirty="0">
                <a:latin typeface="Times New Roman" panose="02020603050405020304" pitchFamily="18" charset="0"/>
                <a:cs typeface="Times New Roman" panose="02020603050405020304" pitchFamily="18" charset="0"/>
              </a:rPr>
              <a:t> for education quality evaluation using entropy weight and improved TOPSIS,” Expert Systems with Applications, vol. 184, 2021. </a:t>
            </a:r>
          </a:p>
          <a:p>
            <a:pPr marL="0" indent="0">
              <a:buNone/>
            </a:pPr>
            <a:r>
              <a:rPr lang="en-IN" sz="2000" dirty="0">
                <a:latin typeface="Times New Roman" panose="02020603050405020304" pitchFamily="18" charset="0"/>
                <a:cs typeface="Times New Roman" panose="02020603050405020304" pitchFamily="18" charset="0"/>
              </a:rPr>
              <a:t>18. T. Chen et al., ”A simple framework for contrastive learning of visual representations,” in Proc. ICML, 2020. </a:t>
            </a:r>
          </a:p>
          <a:p>
            <a:pPr marL="0" indent="0">
              <a:buNone/>
            </a:pPr>
            <a:r>
              <a:rPr lang="en-IN" sz="2000" dirty="0">
                <a:latin typeface="Times New Roman" panose="02020603050405020304" pitchFamily="18" charset="0"/>
                <a:cs typeface="Times New Roman" panose="02020603050405020304" pitchFamily="18" charset="0"/>
              </a:rPr>
              <a:t>19. B. Vishwanath and S. Vaddepalli, ”Enhancing student engagement and performance with artificial intelligence,” Int. J. Educ. Technol., vol. 19, no. 1, pp. 126–146, 2025. </a:t>
            </a:r>
          </a:p>
          <a:p>
            <a:pPr marL="0" indent="0">
              <a:buNone/>
            </a:pPr>
            <a:r>
              <a:rPr lang="en-IN" sz="2000" dirty="0">
                <a:latin typeface="Times New Roman" panose="02020603050405020304" pitchFamily="18" charset="0"/>
                <a:cs typeface="Times New Roman" panose="02020603050405020304" pitchFamily="18" charset="0"/>
              </a:rPr>
              <a:t>20. S. L. Jagannadham et al., ”Brain tumour detection using CNN,” in 2021 5th Int. Conf. I-SMAC, Palladam, India, pp. 734–739, doi: 10.1109/I-SMAC52330.2021.9640875. </a:t>
            </a:r>
          </a:p>
          <a:p>
            <a:pPr marL="0" indent="0">
              <a:buNone/>
            </a:pPr>
            <a:r>
              <a:rPr lang="en-IN" sz="2000" dirty="0">
                <a:latin typeface="Times New Roman" panose="02020603050405020304" pitchFamily="18" charset="0"/>
                <a:cs typeface="Times New Roman" panose="02020603050405020304" pitchFamily="18" charset="0"/>
              </a:rPr>
              <a:t>21. D. Venkatareddy et al., ”Explainable </a:t>
            </a:r>
            <a:r>
              <a:rPr lang="en-IN" sz="2000" dirty="0" err="1">
                <a:latin typeface="Times New Roman" panose="02020603050405020304" pitchFamily="18" charset="0"/>
                <a:cs typeface="Times New Roman" panose="02020603050405020304" pitchFamily="18" charset="0"/>
              </a:rPr>
              <a:t>fetal</a:t>
            </a:r>
            <a:r>
              <a:rPr lang="en-IN" sz="2000" dirty="0">
                <a:latin typeface="Times New Roman" panose="02020603050405020304" pitchFamily="18" charset="0"/>
                <a:cs typeface="Times New Roman" panose="02020603050405020304" pitchFamily="18" charset="0"/>
              </a:rPr>
              <a:t> ultrasound classification with CNN and MLP models,” in 2024 1st Int. Conf. ICICEC, Davangere, India, pp. 1–7, doi: 10.1109/ICICEC62498.2024.10808626. </a:t>
            </a:r>
          </a:p>
          <a:p>
            <a:pPr marL="0" indent="0">
              <a:buNone/>
            </a:pPr>
            <a:r>
              <a:rPr lang="en-IN" sz="2000" dirty="0">
                <a:latin typeface="Times New Roman" panose="02020603050405020304" pitchFamily="18" charset="0"/>
                <a:cs typeface="Times New Roman" panose="02020603050405020304" pitchFamily="18" charset="0"/>
              </a:rPr>
              <a:t>22. C. Piech et al., ”Deep knowledge tracing,” in Adv. Neural Inf. Process. Syst., vol. 28, 2015.</a:t>
            </a:r>
          </a:p>
          <a:p>
            <a:pPr marL="0" indent="0">
              <a:buNone/>
            </a:pPr>
            <a:r>
              <a:rPr lang="en-US" sz="2000" dirty="0">
                <a:latin typeface="Times New Roman" panose="02020603050405020304" pitchFamily="18" charset="0"/>
                <a:cs typeface="Times New Roman" panose="02020603050405020304" pitchFamily="18" charset="0"/>
              </a:rPr>
              <a:t>23 M. Khajah, R. V. Lindsey, and M. C. Mozer, ”How deep is knowledge tracing?” in EDM, 2016, pp. 94–101.</a:t>
            </a:r>
          </a:p>
          <a:p>
            <a:pPr marL="0" indent="0">
              <a:buNone/>
            </a:pPr>
            <a:endParaRPr lang="en-US" sz="20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F672DEC9-4107-FBD8-6A00-40028DCA4180}"/>
              </a:ext>
            </a:extLst>
          </p:cNvPr>
          <p:cNvSpPr>
            <a:spLocks noGrp="1"/>
          </p:cNvSpPr>
          <p:nvPr>
            <p:ph type="dt" sz="half" idx="10"/>
          </p:nvPr>
        </p:nvSpPr>
        <p:spPr/>
        <p:txBody>
          <a:bodyPr/>
          <a:lstStyle/>
          <a:p>
            <a:fld id="{254FA8C6-CD80-4BEA-B953-CCE021E27D7C}" type="datetime1">
              <a:rPr lang="en-IN" smtClean="0"/>
              <a:t>04-12-2025</a:t>
            </a:fld>
            <a:endParaRPr lang="en-IN" dirty="0"/>
          </a:p>
        </p:txBody>
      </p:sp>
      <p:sp>
        <p:nvSpPr>
          <p:cNvPr id="5" name="Footer Placeholder 4">
            <a:extLst>
              <a:ext uri="{FF2B5EF4-FFF2-40B4-BE49-F238E27FC236}">
                <a16:creationId xmlns:a16="http://schemas.microsoft.com/office/drawing/2014/main" id="{252EAEE7-C887-BE80-DE6D-2413F7F50D91}"/>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Review No. 01        Batch No. CB5           Department of CSE</a:t>
            </a:r>
          </a:p>
          <a:p>
            <a:endParaRPr lang="en-IN" dirty="0"/>
          </a:p>
        </p:txBody>
      </p:sp>
      <p:sp>
        <p:nvSpPr>
          <p:cNvPr id="6" name="Slide Number Placeholder 5">
            <a:extLst>
              <a:ext uri="{FF2B5EF4-FFF2-40B4-BE49-F238E27FC236}">
                <a16:creationId xmlns:a16="http://schemas.microsoft.com/office/drawing/2014/main" id="{DEA736B9-D9FA-5BB4-6F3D-DD2C228CC936}"/>
              </a:ext>
            </a:extLst>
          </p:cNvPr>
          <p:cNvSpPr>
            <a:spLocks noGrp="1"/>
          </p:cNvSpPr>
          <p:nvPr>
            <p:ph type="sldNum" sz="quarter" idx="12"/>
          </p:nvPr>
        </p:nvSpPr>
        <p:spPr/>
        <p:txBody>
          <a:bodyPr/>
          <a:lstStyle/>
          <a:p>
            <a:fld id="{65DCBD69-296B-4D7C-AF62-9B588FC78772}" type="slidenum">
              <a:rPr lang="en-IN" smtClean="0"/>
              <a:t>28</a:t>
            </a:fld>
            <a:endParaRPr lang="en-IN"/>
          </a:p>
        </p:txBody>
      </p:sp>
    </p:spTree>
    <p:extLst>
      <p:ext uri="{BB962C8B-B14F-4D97-AF65-F5344CB8AC3E}">
        <p14:creationId xmlns:p14="http://schemas.microsoft.com/office/powerpoint/2010/main" val="26032667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ACKNOWLEDGEMENT</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C183D7F6-B498-43B3-948B-1728B52AA6E4}">
                <adec:decorative xmlns:adec="http://schemas.microsoft.com/office/drawing/2017/decorative" val="0"/>
              </a:ext>
            </a:extLst>
          </p:cNvPr>
          <p:cNvSpPr>
            <a:spLocks noGrp="1"/>
          </p:cNvSpPr>
          <p:nvPr>
            <p:ph idx="1"/>
          </p:nvPr>
        </p:nvSpPr>
        <p:spPr>
          <a:xfrm>
            <a:off x="562536" y="1424016"/>
            <a:ext cx="11079568" cy="4932334"/>
          </a:xfrm>
          <a:ln>
            <a:solidFill>
              <a:schemeClr val="accent1"/>
            </a:solidFill>
          </a:ln>
        </p:spPr>
        <p:txBody>
          <a:bodyPr>
            <a:noAutofit/>
          </a:bodyPr>
          <a:lstStyle/>
          <a:p>
            <a:pPr algn="just"/>
            <a:r>
              <a:rPr lang="en-US" sz="2300" dirty="0">
                <a:latin typeface="Times New Roman" panose="02020603050405020304" pitchFamily="18" charset="0"/>
                <a:cs typeface="Times New Roman" panose="02020603050405020304" pitchFamily="18" charset="0"/>
              </a:rPr>
              <a:t>We would like to express our sincere gratitude to the faculty and staff of </a:t>
            </a:r>
            <a:r>
              <a:rPr lang="en-US" sz="2300" dirty="0" err="1">
                <a:latin typeface="Times New Roman" panose="02020603050405020304" pitchFamily="18" charset="0"/>
                <a:cs typeface="Times New Roman" panose="02020603050405020304" pitchFamily="18" charset="0"/>
              </a:rPr>
              <a:t>Narasaraopeta</a:t>
            </a:r>
            <a:r>
              <a:rPr lang="en-US" sz="2300" dirty="0">
                <a:latin typeface="Times New Roman" panose="02020603050405020304" pitchFamily="18" charset="0"/>
                <a:cs typeface="Times New Roman" panose="02020603050405020304" pitchFamily="18" charset="0"/>
              </a:rPr>
              <a:t> Engineering College for their guidance and encouragement throughout the development of this project. Their insights and expertise have been invaluable.</a:t>
            </a:r>
          </a:p>
          <a:p>
            <a:pPr algn="just"/>
            <a:r>
              <a:rPr lang="en-US" sz="2300" dirty="0">
                <a:latin typeface="Times New Roman" panose="02020603050405020304" pitchFamily="18" charset="0"/>
                <a:cs typeface="Times New Roman" panose="02020603050405020304" pitchFamily="18" charset="0"/>
              </a:rPr>
              <a:t>We also extend our thanks to the administration for providing the necessary resources and a platform to showcase our work. This opportunity has been instrumental in enhancing our learning and growth.</a:t>
            </a:r>
          </a:p>
          <a:p>
            <a:pPr marL="0" indent="0">
              <a:buNone/>
            </a:pPr>
            <a:r>
              <a:rPr lang="en-US" sz="2300" dirty="0">
                <a:latin typeface="Times New Roman" panose="02020603050405020304" pitchFamily="18" charset="0"/>
                <a:cs typeface="Times New Roman" panose="02020603050405020304" pitchFamily="18" charset="0"/>
              </a:rPr>
              <a:t>For any questions or further discussions, feel free to reach out:-</a:t>
            </a:r>
          </a:p>
          <a:p>
            <a:pPr marL="0" indent="0">
              <a:buNone/>
            </a:pPr>
            <a:r>
              <a:rPr lang="en-US" sz="2300" dirty="0">
                <a:latin typeface="Times New Roman" panose="02020603050405020304" pitchFamily="18" charset="0"/>
                <a:cs typeface="Times New Roman" panose="02020603050405020304" pitchFamily="18" charset="0"/>
              </a:rPr>
              <a:t>Email: </a:t>
            </a:r>
            <a:r>
              <a:rPr lang="en-US" sz="2300" dirty="0">
                <a:latin typeface="Times New Roman" panose="02020603050405020304" pitchFamily="18" charset="0"/>
                <a:cs typeface="Times New Roman" panose="02020603050405020304" pitchFamily="18" charset="0"/>
                <a:hlinkClick r:id="rId2"/>
              </a:rPr>
              <a:t>tippanaboinaramesh9100@gmail.com</a:t>
            </a:r>
            <a:r>
              <a:rPr lang="en-US" sz="2300" dirty="0">
                <a:latin typeface="Times New Roman" panose="02020603050405020304" pitchFamily="18" charset="0"/>
                <a:cs typeface="Times New Roman" panose="02020603050405020304" pitchFamily="18" charset="0"/>
              </a:rPr>
              <a:t>          Phone: +91 7993742185                                                  </a:t>
            </a:r>
          </a:p>
          <a:p>
            <a:pPr marL="0" indent="0">
              <a:buNone/>
            </a:pPr>
            <a:endParaRPr lang="en-US" sz="2300" dirty="0">
              <a:latin typeface="Times New Roman" panose="02020603050405020304" pitchFamily="18" charset="0"/>
              <a:cs typeface="Times New Roman" panose="02020603050405020304" pitchFamily="18" charset="0"/>
            </a:endParaRPr>
          </a:p>
          <a:p>
            <a:pPr marL="0" indent="0">
              <a:buNone/>
            </a:pPr>
            <a:r>
              <a:rPr lang="en-US" sz="2300" dirty="0">
                <a:latin typeface="Times New Roman" panose="02020603050405020304" pitchFamily="18" charset="0"/>
                <a:cs typeface="Times New Roman" panose="02020603050405020304" pitchFamily="18" charset="0"/>
              </a:rPr>
              <a:t>Email: </a:t>
            </a:r>
            <a:r>
              <a:rPr lang="en-US" sz="2300" dirty="0">
                <a:latin typeface="Times New Roman" panose="02020603050405020304" pitchFamily="18" charset="0"/>
                <a:cs typeface="Times New Roman" panose="02020603050405020304" pitchFamily="18" charset="0"/>
                <a:hlinkClick r:id="rId3"/>
              </a:rPr>
              <a:t>shaikmohammadfayaz2580@gmail.com</a:t>
            </a:r>
            <a:r>
              <a:rPr lang="en-US" sz="2300" dirty="0">
                <a:latin typeface="Times New Roman" panose="02020603050405020304" pitchFamily="18" charset="0"/>
                <a:cs typeface="Times New Roman" panose="02020603050405020304" pitchFamily="18" charset="0"/>
              </a:rPr>
              <a:t>      Phone: +</a:t>
            </a:r>
            <a:r>
              <a:rPr lang="en-US" sz="2300">
                <a:latin typeface="Times New Roman" panose="02020603050405020304" pitchFamily="18" charset="0"/>
                <a:cs typeface="Times New Roman" panose="02020603050405020304" pitchFamily="18" charset="0"/>
              </a:rPr>
              <a:t>91 8555013473</a:t>
            </a:r>
            <a:br>
              <a:rPr lang="en-US" sz="2300" dirty="0">
                <a:latin typeface="Times New Roman" panose="02020603050405020304" pitchFamily="18" charset="0"/>
                <a:cs typeface="Times New Roman" panose="02020603050405020304" pitchFamily="18" charset="0"/>
              </a:rPr>
            </a:br>
            <a:endParaRPr lang="en-US" sz="2300" dirty="0">
              <a:latin typeface="Times New Roman" panose="02020603050405020304" pitchFamily="18" charset="0"/>
              <a:cs typeface="Times New Roman" panose="02020603050405020304" pitchFamily="18" charset="0"/>
            </a:endParaRPr>
          </a:p>
          <a:p>
            <a:pPr marL="0" indent="0">
              <a:buNone/>
            </a:pPr>
            <a:r>
              <a:rPr lang="en-US" sz="2300" dirty="0">
                <a:latin typeface="Times New Roman" panose="02020603050405020304" pitchFamily="18" charset="0"/>
                <a:cs typeface="Times New Roman" panose="02020603050405020304" pitchFamily="18" charset="0"/>
              </a:rPr>
              <a:t>Email: </a:t>
            </a:r>
            <a:r>
              <a:rPr lang="en-US" sz="2300" dirty="0">
                <a:latin typeface="Times New Roman" panose="02020603050405020304" pitchFamily="18" charset="0"/>
                <a:cs typeface="Times New Roman" panose="02020603050405020304" pitchFamily="18" charset="0"/>
                <a:hlinkClick r:id="rId4"/>
              </a:rPr>
              <a:t>chintukinnera23@gmail.com</a:t>
            </a:r>
            <a:r>
              <a:rPr lang="en-US" sz="2300" dirty="0">
                <a:latin typeface="Times New Roman" panose="02020603050405020304" pitchFamily="18" charset="0"/>
                <a:cs typeface="Times New Roman" panose="02020603050405020304" pitchFamily="18" charset="0"/>
              </a:rPr>
              <a:t>                        Phone: +91 8500847433                                              </a:t>
            </a:r>
            <a:br>
              <a:rPr lang="en-US" sz="2300" dirty="0">
                <a:latin typeface="Times New Roman" panose="02020603050405020304" pitchFamily="18" charset="0"/>
                <a:cs typeface="Times New Roman" panose="02020603050405020304" pitchFamily="18" charset="0"/>
              </a:rPr>
            </a:br>
            <a:endParaRPr lang="en-US" sz="2300" dirty="0">
              <a:latin typeface="Times New Roman" panose="02020603050405020304" pitchFamily="18" charset="0"/>
              <a:cs typeface="Times New Roman" panose="02020603050405020304" pitchFamily="18" charset="0"/>
            </a:endParaRPr>
          </a:p>
          <a:p>
            <a:pPr marL="0" indent="0">
              <a:buNone/>
            </a:pPr>
            <a:endParaRPr lang="en-US" sz="23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88F7EED7-FDBA-4707-BB84-5C91B5AAC68B}" type="datetime1">
              <a:rPr lang="en-IN" smtClean="0"/>
              <a:t>04-12-2025</a:t>
            </a:fld>
            <a:endParaRPr lang="en-IN" dirty="0"/>
          </a:p>
        </p:txBody>
      </p:sp>
      <p:sp>
        <p:nvSpPr>
          <p:cNvPr id="5" name="Footer Placeholder 4"/>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Review No. 01       Batch No. CB5           Department of CSE</a:t>
            </a:r>
          </a:p>
          <a:p>
            <a:endParaRPr lang="en-IN" dirty="0"/>
          </a:p>
        </p:txBody>
      </p:sp>
      <p:sp>
        <p:nvSpPr>
          <p:cNvPr id="6" name="Slide Number Placeholder 5"/>
          <p:cNvSpPr>
            <a:spLocks noGrp="1"/>
          </p:cNvSpPr>
          <p:nvPr>
            <p:ph type="sldNum" sz="quarter" idx="12"/>
          </p:nvPr>
        </p:nvSpPr>
        <p:spPr/>
        <p:txBody>
          <a:bodyPr/>
          <a:lstStyle/>
          <a:p>
            <a:fld id="{65DCBD69-296B-4D7C-AF62-9B588FC78772}" type="slidenum">
              <a:rPr lang="en-IN" smtClean="0"/>
              <a:t>29</a:t>
            </a:fld>
            <a:endParaRPr lang="en-IN"/>
          </a:p>
        </p:txBody>
      </p:sp>
    </p:spTree>
    <p:extLst>
      <p:ext uri="{BB962C8B-B14F-4D97-AF65-F5344CB8AC3E}">
        <p14:creationId xmlns:p14="http://schemas.microsoft.com/office/powerpoint/2010/main" val="3460599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73182" cy="1128009"/>
          </a:xfrm>
        </p:spPr>
        <p:txBody>
          <a:bodyPr/>
          <a:lstStyle/>
          <a:p>
            <a:pPr algn="ctr"/>
            <a:r>
              <a:rPr lang="en-US" b="1" dirty="0">
                <a:latin typeface="Times New Roman" panose="02020603050405020304" pitchFamily="18" charset="0"/>
                <a:cs typeface="Times New Roman" panose="02020603050405020304" pitchFamily="18" charset="0"/>
              </a:rPr>
              <a:t>ABSTRACT</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a:xfrm>
            <a:off x="367645" y="1225485"/>
            <a:ext cx="11425287" cy="4727543"/>
          </a:xfrm>
        </p:spPr>
        <p:txBody>
          <a:bodyPr>
            <a:noAutofit/>
          </a:bodyPr>
          <a:lstStyle/>
          <a:p>
            <a:pPr marL="0" indent="0" algn="just">
              <a:buNone/>
            </a:pPr>
            <a:r>
              <a:rPr lang="en-US" sz="2400" dirty="0">
                <a:latin typeface="Times New Roman" panose="02020603050405020304" pitchFamily="18" charset="0"/>
                <a:cs typeface="Times New Roman" panose="02020603050405020304" pitchFamily="18" charset="0"/>
              </a:rPr>
              <a:t>Expert-tailored annotations and domain-specific rules are usually unavoidable in traditional Intelligent Tutoring Systems (ITS), restricting scalability and flexibility. This paper presents a new expert-agnostic approach to intelligent tutoring based on self-supervised learning to promote more personalized education with-out depending on domain experts. We develop and evaluate multiple deep learning models—GRU, BiLSTM, LSTM, CNN, Transformer, MLP, and hybrid Embedded GRU CNN—trained on student interaction datasets using automatic representation learning techniques. Our approach leverages the sequential nature of learning </a:t>
            </a:r>
            <a:r>
              <a:rPr lang="en-US" sz="2400" dirty="0" err="1">
                <a:latin typeface="Times New Roman" panose="02020603050405020304" pitchFamily="18" charset="0"/>
                <a:cs typeface="Times New Roman" panose="02020603050405020304" pitchFamily="18" charset="0"/>
              </a:rPr>
              <a:t>behaviours</a:t>
            </a:r>
            <a:r>
              <a:rPr lang="en-US" sz="2400" dirty="0">
                <a:latin typeface="Times New Roman" panose="02020603050405020304" pitchFamily="18" charset="0"/>
                <a:cs typeface="Times New Roman" panose="02020603050405020304" pitchFamily="18" charset="0"/>
              </a:rPr>
              <a:t> and embeds </a:t>
            </a:r>
            <a:r>
              <a:rPr lang="en-US" sz="2400" dirty="0" err="1">
                <a:latin typeface="Times New Roman" panose="02020603050405020304" pitchFamily="18" charset="0"/>
                <a:cs typeface="Times New Roman" panose="02020603050405020304" pitchFamily="18" charset="0"/>
              </a:rPr>
              <a:t>contextu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alized</a:t>
            </a:r>
            <a:r>
              <a:rPr lang="en-US" sz="2400" dirty="0">
                <a:latin typeface="Times New Roman" panose="02020603050405020304" pitchFamily="18" charset="0"/>
                <a:cs typeface="Times New Roman" panose="02020603050405020304" pitchFamily="18" charset="0"/>
              </a:rPr>
              <a:t> features to identify optimal learning interventions. Among the tested architectures, Embedded GRU-CNN and BiLSTM, CNN models demonstrated superior accuracy (up to 99%) in predicting learner needs and engagement levels. The findings demonstrate substantial student modelling performance improve </a:t>
            </a:r>
            <a:r>
              <a:rPr lang="en-US" sz="2400" dirty="0" err="1">
                <a:latin typeface="Times New Roman" panose="02020603050405020304" pitchFamily="18" charset="0"/>
                <a:cs typeface="Times New Roman" panose="02020603050405020304" pitchFamily="18" charset="0"/>
              </a:rPr>
              <a:t>ment</a:t>
            </a:r>
            <a:r>
              <a:rPr lang="en-US" sz="2400" dirty="0">
                <a:latin typeface="Times New Roman" panose="02020603050405020304" pitchFamily="18" charset="0"/>
                <a:cs typeface="Times New Roman" panose="02020603050405020304" pitchFamily="18" charset="0"/>
              </a:rPr>
              <a:t> without hand-crafted labels, affirming the promise of self supervised methods in ITS. The work opens to scalable, domain agnostic intelligent tutoring systems that can adapt and provide feedback in real time, a step toward democratizing AI-facilitated education for multiple types of learners.</a:t>
            </a: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fld id="{ABD3F44C-057B-4E97-BA6D-C8ECE681D015}" type="datetime1">
              <a:rPr lang="en-IN" smtClean="0">
                <a:latin typeface="Times New Roman" panose="02020603050405020304" pitchFamily="18" charset="0"/>
                <a:cs typeface="Times New Roman" panose="02020603050405020304" pitchFamily="18" charset="0"/>
              </a:rPr>
              <a:t>04-12-2025</a:t>
            </a:fld>
            <a:endParaRPr lang="en-US"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Review No. 01        Batch No. CB5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3</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9108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fld id="{76E31683-9550-4BCC-9BA7-31F4EED50FFA}" type="datetime1">
              <a:rPr lang="en-IN" smtClean="0">
                <a:latin typeface="Times New Roman" panose="02020603050405020304" pitchFamily="18" charset="0"/>
                <a:cs typeface="Times New Roman" panose="02020603050405020304" pitchFamily="18" charset="0"/>
              </a:rPr>
              <a:t>04-12-2025</a:t>
            </a:fld>
            <a:endParaRPr lang="en-US">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Review No. 01        Batch No. CB5           Department of CSE</a:t>
            </a:r>
          </a:p>
          <a:p>
            <a:endParaRPr lang="en-US"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30</a:t>
            </a:fld>
            <a:endParaRPr lang="en-US">
              <a:latin typeface="Times New Roman" panose="02020603050405020304" pitchFamily="18" charset="0"/>
              <a:cs typeface="Times New Roman" panose="02020603050405020304" pitchFamily="18" charset="0"/>
            </a:endParaRPr>
          </a:p>
        </p:txBody>
      </p:sp>
      <p:pic>
        <p:nvPicPr>
          <p:cNvPr id="14" name="Content Placeholder 13">
            <a:extLst>
              <a:ext uri="{FF2B5EF4-FFF2-40B4-BE49-F238E27FC236}">
                <a16:creationId xmlns:a16="http://schemas.microsoft.com/office/drawing/2014/main" id="{B3B728E9-6EC4-56D6-7126-768F1504E9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2015" y="704682"/>
            <a:ext cx="5787969" cy="3405406"/>
          </a:xfrm>
        </p:spPr>
      </p:pic>
      <p:sp>
        <p:nvSpPr>
          <p:cNvPr id="2" name="TextBox 1">
            <a:extLst>
              <a:ext uri="{FF2B5EF4-FFF2-40B4-BE49-F238E27FC236}">
                <a16:creationId xmlns:a16="http://schemas.microsoft.com/office/drawing/2014/main" id="{0EC7430A-33CA-2565-819E-28B11E34152A}"/>
              </a:ext>
            </a:extLst>
          </p:cNvPr>
          <p:cNvSpPr txBox="1"/>
          <p:nvPr/>
        </p:nvSpPr>
        <p:spPr>
          <a:xfrm>
            <a:off x="2907465" y="4524866"/>
            <a:ext cx="6377067" cy="984885"/>
          </a:xfrm>
          <a:prstGeom prst="rect">
            <a:avLst/>
          </a:prstGeom>
          <a:noFill/>
        </p:spPr>
        <p:txBody>
          <a:bodyPr wrap="none" rtlCol="0">
            <a:spAutoFit/>
          </a:bodyPr>
          <a:lstStyle/>
          <a:p>
            <a:r>
              <a:rPr lang="en-US" sz="5800" dirty="0">
                <a:latin typeface="Arial Black" panose="020B0A04020102020204" pitchFamily="34" charset="0"/>
              </a:rPr>
              <a:t>Any questions?</a:t>
            </a:r>
          </a:p>
        </p:txBody>
      </p:sp>
    </p:spTree>
    <p:extLst>
      <p:ext uri="{BB962C8B-B14F-4D97-AF65-F5344CB8AC3E}">
        <p14:creationId xmlns:p14="http://schemas.microsoft.com/office/powerpoint/2010/main" val="932352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27A75D-ED80-2379-0CC8-154B881ACC19}"/>
              </a:ext>
            </a:extLst>
          </p:cNvPr>
          <p:cNvSpPr>
            <a:spLocks noGrp="1"/>
          </p:cNvSpPr>
          <p:nvPr>
            <p:ph type="dt" sz="half" idx="10"/>
          </p:nvPr>
        </p:nvSpPr>
        <p:spPr/>
        <p:txBody>
          <a:bodyPr/>
          <a:lstStyle/>
          <a:p>
            <a:fld id="{FDFE26DF-9BC3-43E5-B4D9-80CF733E15DD}" type="datetime1">
              <a:rPr lang="en-IN" smtClean="0"/>
              <a:t>04-12-2025</a:t>
            </a:fld>
            <a:endParaRPr lang="en-IN" dirty="0"/>
          </a:p>
        </p:txBody>
      </p:sp>
      <p:sp>
        <p:nvSpPr>
          <p:cNvPr id="3" name="Footer Placeholder 2">
            <a:extLst>
              <a:ext uri="{FF2B5EF4-FFF2-40B4-BE49-F238E27FC236}">
                <a16:creationId xmlns:a16="http://schemas.microsoft.com/office/drawing/2014/main" id="{901CD390-02BD-98F8-E83B-B048C2932179}"/>
              </a:ext>
            </a:extLst>
          </p:cNvPr>
          <p:cNvSpPr>
            <a:spLocks noGrp="1"/>
          </p:cNvSpPr>
          <p:nvPr>
            <p:ph type="ftr" sz="quarter" idx="11"/>
          </p:nvPr>
        </p:nvSpPr>
        <p:spPr/>
        <p:txBody>
          <a:bodyPr/>
          <a:lstStyle/>
          <a:p>
            <a:r>
              <a:rPr lang="en-US" dirty="0"/>
              <a:t>Review No. 01        Batch No. CB5           Department of CSE</a:t>
            </a:r>
            <a:endParaRPr lang="en-IN" dirty="0"/>
          </a:p>
        </p:txBody>
      </p:sp>
      <p:sp>
        <p:nvSpPr>
          <p:cNvPr id="4" name="Slide Number Placeholder 3">
            <a:extLst>
              <a:ext uri="{FF2B5EF4-FFF2-40B4-BE49-F238E27FC236}">
                <a16:creationId xmlns:a16="http://schemas.microsoft.com/office/drawing/2014/main" id="{D269D65A-2919-E398-44C2-99A1397D99F4}"/>
              </a:ext>
            </a:extLst>
          </p:cNvPr>
          <p:cNvSpPr>
            <a:spLocks noGrp="1"/>
          </p:cNvSpPr>
          <p:nvPr>
            <p:ph type="sldNum" sz="quarter" idx="12"/>
          </p:nvPr>
        </p:nvSpPr>
        <p:spPr/>
        <p:txBody>
          <a:bodyPr/>
          <a:lstStyle/>
          <a:p>
            <a:fld id="{65DCBD69-296B-4D7C-AF62-9B588FC78772}" type="slidenum">
              <a:rPr lang="en-IN" smtClean="0"/>
              <a:t>4</a:t>
            </a:fld>
            <a:endParaRPr lang="en-IN"/>
          </a:p>
        </p:txBody>
      </p:sp>
      <p:sp>
        <p:nvSpPr>
          <p:cNvPr id="5" name="Content Placeholder 8">
            <a:extLst>
              <a:ext uri="{FF2B5EF4-FFF2-40B4-BE49-F238E27FC236}">
                <a16:creationId xmlns:a16="http://schemas.microsoft.com/office/drawing/2014/main" id="{C0EBBDFB-F1D7-86FD-6536-AD907560A560}"/>
              </a:ext>
            </a:extLst>
          </p:cNvPr>
          <p:cNvSpPr txBox="1">
            <a:spLocks/>
          </p:cNvSpPr>
          <p:nvPr/>
        </p:nvSpPr>
        <p:spPr>
          <a:xfrm>
            <a:off x="838200" y="1595534"/>
            <a:ext cx="10515600" cy="4357493"/>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Traditional Intelligent Tutoring Systems depend on expert-labeled data, limiting scalability.</a:t>
            </a:r>
          </a:p>
          <a:p>
            <a:r>
              <a:rPr lang="en-US" dirty="0">
                <a:latin typeface="Times New Roman" panose="02020603050405020304" pitchFamily="18" charset="0"/>
                <a:cs typeface="Times New Roman" panose="02020603050405020304" pitchFamily="18" charset="0"/>
              </a:rPr>
              <a:t>The proposed approach uses self-supervised learning to learn from raw interaction data.</a:t>
            </a:r>
          </a:p>
          <a:p>
            <a:r>
              <a:rPr lang="en-US" dirty="0">
                <a:latin typeface="Times New Roman" panose="02020603050405020304" pitchFamily="18" charset="0"/>
                <a:cs typeface="Times New Roman" panose="02020603050405020304" pitchFamily="18" charset="0"/>
              </a:rPr>
              <a:t>The EdNet-KT4 dataset with over 300,000 student interactions is used for evaluation.</a:t>
            </a:r>
          </a:p>
          <a:p>
            <a:r>
              <a:rPr lang="en-US" dirty="0">
                <a:latin typeface="Times New Roman" panose="02020603050405020304" pitchFamily="18" charset="0"/>
                <a:cs typeface="Times New Roman" panose="02020603050405020304" pitchFamily="18" charset="0"/>
              </a:rPr>
              <a:t>Deep learning models such as GRU, LSTM, BiLSTM, CNN, Transformer, and GRU-CNN are applied.</a:t>
            </a:r>
          </a:p>
          <a:p>
            <a:r>
              <a:rPr lang="en-US" dirty="0">
                <a:latin typeface="Times New Roman" panose="02020603050405020304" pitchFamily="18" charset="0"/>
                <a:cs typeface="Times New Roman" panose="02020603050405020304" pitchFamily="18" charset="0"/>
              </a:rPr>
              <a:t>The system achieves high accuracy and personalization without expert intervention.</a:t>
            </a:r>
          </a:p>
          <a:p>
            <a:pPr marL="0" indent="0">
              <a:buNone/>
            </a:pPr>
            <a:endParaRPr lang="en-US" dirty="0">
              <a:latin typeface="Times New Roman" panose="02020603050405020304" pitchFamily="18" charset="0"/>
              <a:cs typeface="Times New Roman" panose="02020603050405020304" pitchFamily="18" charset="0"/>
            </a:endParaRPr>
          </a:p>
        </p:txBody>
      </p:sp>
      <p:sp>
        <p:nvSpPr>
          <p:cNvPr id="6" name="Title 7">
            <a:extLst>
              <a:ext uri="{FF2B5EF4-FFF2-40B4-BE49-F238E27FC236}">
                <a16:creationId xmlns:a16="http://schemas.microsoft.com/office/drawing/2014/main" id="{A100A9B4-5A99-8C93-C9BA-F78D1C00F7CA}"/>
              </a:ext>
            </a:extLst>
          </p:cNvPr>
          <p:cNvSpPr txBox="1">
            <a:spLocks/>
          </p:cNvSpPr>
          <p:nvPr/>
        </p:nvSpPr>
        <p:spPr>
          <a:xfrm>
            <a:off x="1180618" y="579027"/>
            <a:ext cx="10173182" cy="91410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Times New Roman" panose="02020603050405020304" pitchFamily="18" charset="0"/>
                <a:cs typeface="Times New Roman" panose="02020603050405020304" pitchFamily="18" charset="0"/>
              </a:rPr>
              <a:t>INTRODUCTION</a:t>
            </a:r>
          </a:p>
        </p:txBody>
      </p:sp>
      <p:pic>
        <p:nvPicPr>
          <p:cNvPr id="7" name="Picture 6">
            <a:extLst>
              <a:ext uri="{FF2B5EF4-FFF2-40B4-BE49-F238E27FC236}">
                <a16:creationId xmlns:a16="http://schemas.microsoft.com/office/drawing/2014/main" id="{C4B45E86-D912-EA16-18B8-91888C9DA29C}"/>
              </a:ext>
            </a:extLst>
          </p:cNvPr>
          <p:cNvPicPr>
            <a:picLocks noChangeAspect="1"/>
          </p:cNvPicPr>
          <p:nvPr/>
        </p:nvPicPr>
        <p:blipFill>
          <a:blip r:embed="rId2"/>
          <a:stretch>
            <a:fillRect/>
          </a:stretch>
        </p:blipFill>
        <p:spPr>
          <a:xfrm>
            <a:off x="0" y="0"/>
            <a:ext cx="3762900" cy="579027"/>
          </a:xfrm>
          <a:prstGeom prst="rect">
            <a:avLst/>
          </a:prstGeom>
        </p:spPr>
      </p:pic>
    </p:spTree>
    <p:extLst>
      <p:ext uri="{BB962C8B-B14F-4D97-AF65-F5344CB8AC3E}">
        <p14:creationId xmlns:p14="http://schemas.microsoft.com/office/powerpoint/2010/main" val="944533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73182" cy="1128009"/>
          </a:xfrm>
        </p:spPr>
        <p:txBody>
          <a:bodyPr/>
          <a:lstStyle/>
          <a:p>
            <a:pPr algn="ctr"/>
            <a:r>
              <a:rPr lang="en-US" b="1" dirty="0">
                <a:latin typeface="Times New Roman" panose="02020603050405020304" pitchFamily="18" charset="0"/>
                <a:cs typeface="Times New Roman" panose="02020603050405020304" pitchFamily="18" charset="0"/>
              </a:rPr>
              <a:t>PROBLEM STATEMENT</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a:xfrm>
            <a:off x="838200" y="1937592"/>
            <a:ext cx="10515600" cy="4351338"/>
          </a:xfrm>
        </p:spPr>
        <p:txBody>
          <a:bodyPr>
            <a:normAutofit/>
          </a:bodyPr>
          <a:lstStyle/>
          <a:p>
            <a:pPr marL="0" indent="0" algn="just">
              <a:buNone/>
            </a:pPr>
            <a:r>
              <a:rPr lang="en-US" dirty="0">
                <a:latin typeface="Times New Roman" panose="02020603050405020304" pitchFamily="18" charset="0"/>
                <a:cs typeface="Times New Roman" panose="02020603050405020304" pitchFamily="18" charset="0"/>
              </a:rPr>
              <a:t>Traditional Intelligent Tutoring Systems rely on expert-labeled data, limiting scalability and adaptability across domains.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There is a need for a self-supervised, expert-agnostic model that learns directly from raw student interactions to predict performance and engagement effectively.</a:t>
            </a:r>
            <a:endParaRPr lang="en-US" sz="2800" dirty="0">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fld id="{E1BD3797-821E-414A-9DB4-74C9C3D93065}" type="datetime1">
              <a:rPr lang="en-IN" smtClean="0">
                <a:latin typeface="Times New Roman" panose="02020603050405020304" pitchFamily="18" charset="0"/>
                <a:cs typeface="Times New Roman" panose="02020603050405020304" pitchFamily="18" charset="0"/>
              </a:rPr>
              <a:t>04-12-2025</a:t>
            </a:fld>
            <a:endParaRPr lang="en-US">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Review No. 01        Batch No. CB5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5</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9738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51873-EA3E-6DB7-6942-702F2A435665}"/>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A7290D9E-348F-438B-B97D-018BB8FFA12C}"/>
              </a:ext>
            </a:extLst>
          </p:cNvPr>
          <p:cNvSpPr>
            <a:spLocks noGrp="1"/>
          </p:cNvSpPr>
          <p:nvPr>
            <p:ph type="dt" sz="half" idx="10"/>
          </p:nvPr>
        </p:nvSpPr>
        <p:spPr/>
        <p:txBody>
          <a:bodyPr/>
          <a:lstStyle/>
          <a:p>
            <a:fld id="{31EEE377-4CE7-435C-8502-A7F2C3483A8F}" type="datetime1">
              <a:rPr lang="en-IN" smtClean="0"/>
              <a:t>04-12-2025</a:t>
            </a:fld>
            <a:endParaRPr lang="en-IN"/>
          </a:p>
        </p:txBody>
      </p:sp>
      <p:sp>
        <p:nvSpPr>
          <p:cNvPr id="3" name="Footer Placeholder 2">
            <a:extLst>
              <a:ext uri="{FF2B5EF4-FFF2-40B4-BE49-F238E27FC236}">
                <a16:creationId xmlns:a16="http://schemas.microsoft.com/office/drawing/2014/main" id="{2C62B944-67C0-DE2B-5853-ADBF44A0C5E2}"/>
              </a:ext>
            </a:extLst>
          </p:cNvPr>
          <p:cNvSpPr>
            <a:spLocks noGrp="1"/>
          </p:cNvSpPr>
          <p:nvPr>
            <p:ph type="ftr" sz="quarter" idx="11"/>
          </p:nvPr>
        </p:nvSpPr>
        <p:spPr/>
        <p:txBody>
          <a:bodyPr/>
          <a:lstStyle/>
          <a:p>
            <a:r>
              <a:rPr lang="en-US" dirty="0"/>
              <a:t>Review No. 01        Batch No. CB5           Department of CSE</a:t>
            </a:r>
            <a:endParaRPr lang="en-IN" dirty="0"/>
          </a:p>
        </p:txBody>
      </p:sp>
      <p:sp>
        <p:nvSpPr>
          <p:cNvPr id="4" name="Slide Number Placeholder 3">
            <a:extLst>
              <a:ext uri="{FF2B5EF4-FFF2-40B4-BE49-F238E27FC236}">
                <a16:creationId xmlns:a16="http://schemas.microsoft.com/office/drawing/2014/main" id="{4DCD51DD-E001-1FF8-AD39-7EA6268B58CD}"/>
              </a:ext>
            </a:extLst>
          </p:cNvPr>
          <p:cNvSpPr>
            <a:spLocks noGrp="1"/>
          </p:cNvSpPr>
          <p:nvPr>
            <p:ph type="sldNum" sz="quarter" idx="12"/>
          </p:nvPr>
        </p:nvSpPr>
        <p:spPr/>
        <p:txBody>
          <a:bodyPr/>
          <a:lstStyle/>
          <a:p>
            <a:fld id="{65DCBD69-296B-4D7C-AF62-9B588FC78772}" type="slidenum">
              <a:rPr lang="en-IN" smtClean="0"/>
              <a:t>6</a:t>
            </a:fld>
            <a:endParaRPr lang="en-IN" dirty="0"/>
          </a:p>
        </p:txBody>
      </p:sp>
      <p:pic>
        <p:nvPicPr>
          <p:cNvPr id="5" name="Picture 4">
            <a:extLst>
              <a:ext uri="{FF2B5EF4-FFF2-40B4-BE49-F238E27FC236}">
                <a16:creationId xmlns:a16="http://schemas.microsoft.com/office/drawing/2014/main" id="{41275641-FAD8-A6E1-8269-9D8FDDC052BB}"/>
              </a:ext>
            </a:extLst>
          </p:cNvPr>
          <p:cNvPicPr>
            <a:picLocks noChangeAspect="1"/>
          </p:cNvPicPr>
          <p:nvPr/>
        </p:nvPicPr>
        <p:blipFill>
          <a:blip r:embed="rId2"/>
          <a:stretch>
            <a:fillRect/>
          </a:stretch>
        </p:blipFill>
        <p:spPr>
          <a:xfrm>
            <a:off x="0" y="0"/>
            <a:ext cx="3762900" cy="579027"/>
          </a:xfrm>
          <a:prstGeom prst="rect">
            <a:avLst/>
          </a:prstGeom>
        </p:spPr>
      </p:pic>
      <p:sp>
        <p:nvSpPr>
          <p:cNvPr id="10" name="TextBox 9">
            <a:extLst>
              <a:ext uri="{FF2B5EF4-FFF2-40B4-BE49-F238E27FC236}">
                <a16:creationId xmlns:a16="http://schemas.microsoft.com/office/drawing/2014/main" id="{5B2A3287-7579-7D59-B2CD-DFB140F1D2BC}"/>
              </a:ext>
            </a:extLst>
          </p:cNvPr>
          <p:cNvSpPr txBox="1"/>
          <p:nvPr/>
        </p:nvSpPr>
        <p:spPr>
          <a:xfrm>
            <a:off x="2956560" y="386081"/>
            <a:ext cx="7345680" cy="830997"/>
          </a:xfrm>
          <a:prstGeom prst="rect">
            <a:avLst/>
          </a:prstGeom>
          <a:noFill/>
        </p:spPr>
        <p:txBody>
          <a:bodyPr wrap="square">
            <a:spAutoFit/>
          </a:bodyPr>
          <a:lstStyle/>
          <a:p>
            <a:pPr algn="ctr"/>
            <a:r>
              <a:rPr lang="en-US" sz="4800" b="1" dirty="0">
                <a:latin typeface="Times New Roman" panose="02020603050405020304" pitchFamily="18" charset="0"/>
                <a:cs typeface="Times New Roman" panose="02020603050405020304" pitchFamily="18" charset="0"/>
              </a:rPr>
              <a:t>LITERATURE REVIEW</a:t>
            </a:r>
          </a:p>
        </p:txBody>
      </p:sp>
      <p:sp>
        <p:nvSpPr>
          <p:cNvPr id="7" name="AutoShape 2">
            <a:extLst>
              <a:ext uri="{FF2B5EF4-FFF2-40B4-BE49-F238E27FC236}">
                <a16:creationId xmlns:a16="http://schemas.microsoft.com/office/drawing/2014/main" id="{FC145563-BB97-D320-221E-F7637FF2D4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 name="Picture 11">
            <a:extLst>
              <a:ext uri="{FF2B5EF4-FFF2-40B4-BE49-F238E27FC236}">
                <a16:creationId xmlns:a16="http://schemas.microsoft.com/office/drawing/2014/main" id="{574A833E-52F7-8672-16A3-FC184887BF8F}"/>
              </a:ext>
            </a:extLst>
          </p:cNvPr>
          <p:cNvPicPr>
            <a:picLocks noChangeAspect="1"/>
          </p:cNvPicPr>
          <p:nvPr/>
        </p:nvPicPr>
        <p:blipFill>
          <a:blip r:embed="rId3"/>
          <a:stretch>
            <a:fillRect/>
          </a:stretch>
        </p:blipFill>
        <p:spPr>
          <a:xfrm>
            <a:off x="387927" y="1217078"/>
            <a:ext cx="11319163" cy="4684958"/>
          </a:xfrm>
          <a:prstGeom prst="rect">
            <a:avLst/>
          </a:prstGeom>
        </p:spPr>
      </p:pic>
    </p:spTree>
    <p:extLst>
      <p:ext uri="{BB962C8B-B14F-4D97-AF65-F5344CB8AC3E}">
        <p14:creationId xmlns:p14="http://schemas.microsoft.com/office/powerpoint/2010/main" val="2571643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7502A5-6299-58EB-E95E-ADF81D146437}"/>
              </a:ext>
            </a:extLst>
          </p:cNvPr>
          <p:cNvSpPr>
            <a:spLocks noGrp="1"/>
          </p:cNvSpPr>
          <p:nvPr>
            <p:ph type="dt" sz="half" idx="10"/>
          </p:nvPr>
        </p:nvSpPr>
        <p:spPr/>
        <p:txBody>
          <a:bodyPr/>
          <a:lstStyle/>
          <a:p>
            <a:fld id="{A564D6FB-F532-43A3-80A5-54DC43703542}" type="datetime1">
              <a:rPr lang="en-IN" smtClean="0"/>
              <a:t>04-12-2025</a:t>
            </a:fld>
            <a:endParaRPr lang="en-IN"/>
          </a:p>
        </p:txBody>
      </p:sp>
      <p:sp>
        <p:nvSpPr>
          <p:cNvPr id="3" name="Footer Placeholder 2">
            <a:extLst>
              <a:ext uri="{FF2B5EF4-FFF2-40B4-BE49-F238E27FC236}">
                <a16:creationId xmlns:a16="http://schemas.microsoft.com/office/drawing/2014/main" id="{311D2EB9-165F-847D-9539-90E6E553A5CF}"/>
              </a:ext>
            </a:extLst>
          </p:cNvPr>
          <p:cNvSpPr>
            <a:spLocks noGrp="1"/>
          </p:cNvSpPr>
          <p:nvPr>
            <p:ph type="ftr" sz="quarter" idx="11"/>
          </p:nvPr>
        </p:nvSpPr>
        <p:spPr/>
        <p:txBody>
          <a:bodyPr/>
          <a:lstStyle/>
          <a:p>
            <a:r>
              <a:rPr lang="en-US" dirty="0"/>
              <a:t>Review No. 01        Batch No. CB5           Department of CSE</a:t>
            </a:r>
            <a:endParaRPr lang="en-IN" dirty="0"/>
          </a:p>
        </p:txBody>
      </p:sp>
      <p:sp>
        <p:nvSpPr>
          <p:cNvPr id="4" name="Slide Number Placeholder 3">
            <a:extLst>
              <a:ext uri="{FF2B5EF4-FFF2-40B4-BE49-F238E27FC236}">
                <a16:creationId xmlns:a16="http://schemas.microsoft.com/office/drawing/2014/main" id="{29B8D4A7-B2A0-B598-6835-A45B4D904740}"/>
              </a:ext>
            </a:extLst>
          </p:cNvPr>
          <p:cNvSpPr>
            <a:spLocks noGrp="1"/>
          </p:cNvSpPr>
          <p:nvPr>
            <p:ph type="sldNum" sz="quarter" idx="12"/>
          </p:nvPr>
        </p:nvSpPr>
        <p:spPr/>
        <p:txBody>
          <a:bodyPr/>
          <a:lstStyle/>
          <a:p>
            <a:fld id="{65DCBD69-296B-4D7C-AF62-9B588FC78772}" type="slidenum">
              <a:rPr lang="en-IN" smtClean="0"/>
              <a:t>7</a:t>
            </a:fld>
            <a:endParaRPr lang="en-IN"/>
          </a:p>
        </p:txBody>
      </p:sp>
      <p:pic>
        <p:nvPicPr>
          <p:cNvPr id="5" name="Picture 4">
            <a:extLst>
              <a:ext uri="{FF2B5EF4-FFF2-40B4-BE49-F238E27FC236}">
                <a16:creationId xmlns:a16="http://schemas.microsoft.com/office/drawing/2014/main" id="{574C1090-28BB-3781-2A61-F393FF10DE7F}"/>
              </a:ext>
            </a:extLst>
          </p:cNvPr>
          <p:cNvPicPr>
            <a:picLocks noChangeAspect="1"/>
          </p:cNvPicPr>
          <p:nvPr/>
        </p:nvPicPr>
        <p:blipFill>
          <a:blip r:embed="rId2"/>
          <a:stretch>
            <a:fillRect/>
          </a:stretch>
        </p:blipFill>
        <p:spPr>
          <a:xfrm>
            <a:off x="0" y="0"/>
            <a:ext cx="3762900" cy="579027"/>
          </a:xfrm>
          <a:prstGeom prst="rect">
            <a:avLst/>
          </a:prstGeom>
        </p:spPr>
      </p:pic>
      <p:sp>
        <p:nvSpPr>
          <p:cNvPr id="6" name="AutoShape 2">
            <a:extLst>
              <a:ext uri="{FF2B5EF4-FFF2-40B4-BE49-F238E27FC236}">
                <a16:creationId xmlns:a16="http://schemas.microsoft.com/office/drawing/2014/main" id="{1DCFB859-7542-973B-EE59-79076611DEE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a:extLst>
              <a:ext uri="{FF2B5EF4-FFF2-40B4-BE49-F238E27FC236}">
                <a16:creationId xmlns:a16="http://schemas.microsoft.com/office/drawing/2014/main" id="{C0BF6D7B-847B-9DEA-6122-0AF3BEA40499}"/>
              </a:ext>
            </a:extLst>
          </p:cNvPr>
          <p:cNvPicPr>
            <a:picLocks noChangeAspect="1"/>
          </p:cNvPicPr>
          <p:nvPr/>
        </p:nvPicPr>
        <p:blipFill>
          <a:blip r:embed="rId3"/>
          <a:stretch>
            <a:fillRect/>
          </a:stretch>
        </p:blipFill>
        <p:spPr>
          <a:xfrm>
            <a:off x="374073" y="845127"/>
            <a:ext cx="11305309" cy="4862946"/>
          </a:xfrm>
          <a:prstGeom prst="rect">
            <a:avLst/>
          </a:prstGeom>
        </p:spPr>
      </p:pic>
    </p:spTree>
    <p:extLst>
      <p:ext uri="{BB962C8B-B14F-4D97-AF65-F5344CB8AC3E}">
        <p14:creationId xmlns:p14="http://schemas.microsoft.com/office/powerpoint/2010/main" val="4085614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73182" cy="1128009"/>
          </a:xfrm>
        </p:spPr>
        <p:txBody>
          <a:bodyPr/>
          <a:lstStyle/>
          <a:p>
            <a:pPr algn="ctr"/>
            <a:r>
              <a:rPr lang="en-US" b="1" dirty="0">
                <a:latin typeface="Times New Roman" panose="02020603050405020304" pitchFamily="18" charset="0"/>
                <a:cs typeface="Times New Roman" panose="02020603050405020304" pitchFamily="18" charset="0"/>
              </a:rPr>
              <a:t>RESEARCH GAPS</a:t>
            </a: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fld id="{0E6D5A82-D726-48B9-9292-CE3293248181}" type="datetime1">
              <a:rPr lang="en-IN" smtClean="0">
                <a:latin typeface="Times New Roman" panose="02020603050405020304" pitchFamily="18" charset="0"/>
                <a:cs typeface="Times New Roman" panose="02020603050405020304" pitchFamily="18" charset="0"/>
              </a:rPr>
              <a:t>04-12-2025</a:t>
            </a:fld>
            <a:endParaRPr lang="en-US"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Review No. 01        Batch No. CB5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8</a:t>
            </a:fld>
            <a:endParaRPr lang="en-US">
              <a:latin typeface="Times New Roman" panose="02020603050405020304" pitchFamily="18" charset="0"/>
              <a:cs typeface="Times New Roman" panose="02020603050405020304" pitchFamily="18" charset="0"/>
            </a:endParaRPr>
          </a:p>
        </p:txBody>
      </p:sp>
      <p:sp>
        <p:nvSpPr>
          <p:cNvPr id="10" name="Rectangle 4">
            <a:extLst>
              <a:ext uri="{FF2B5EF4-FFF2-40B4-BE49-F238E27FC236}">
                <a16:creationId xmlns:a16="http://schemas.microsoft.com/office/drawing/2014/main" id="{FBA2BA05-5D0F-5442-E539-C427196EBFC2}"/>
              </a:ext>
            </a:extLst>
          </p:cNvPr>
          <p:cNvSpPr>
            <a:spLocks noGrp="1" noChangeArrowheads="1"/>
          </p:cNvSpPr>
          <p:nvPr>
            <p:ph idx="1"/>
          </p:nvPr>
        </p:nvSpPr>
        <p:spPr bwMode="auto">
          <a:xfrm>
            <a:off x="619760" y="1349273"/>
            <a:ext cx="10734040"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Expert Dependency:</a:t>
            </a:r>
            <a:b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ITS still rely on expert-labeled data, limiting scalability.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Lack of Self-Supervised Approaches:</a:t>
            </a:r>
            <a:b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Few works use self-supervised learning on unlabeled data.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Limited Feature Integration:</a:t>
            </a:r>
            <a:b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Models fail to combine temporal and contextual features.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Domain-Specific Limitations:</a:t>
            </a:r>
            <a:b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ITS models lack generalization across subjects.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Absence of Real-Time Adaptivity:</a:t>
            </a:r>
            <a:b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Few systems provide adaptive, real-time feedback.</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3168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73182" cy="1128009"/>
          </a:xfrm>
        </p:spPr>
        <p:txBody>
          <a:bodyPr/>
          <a:lstStyle/>
          <a:p>
            <a:pPr algn="ctr"/>
            <a:r>
              <a:rPr lang="en-US" b="1" dirty="0">
                <a:latin typeface="Times New Roman" panose="02020603050405020304" pitchFamily="18" charset="0"/>
                <a:cs typeface="Times New Roman" panose="02020603050405020304" pitchFamily="18" charset="0"/>
              </a:rPr>
              <a:t>OBJECTIVES</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a:xfrm>
            <a:off x="838200" y="1371600"/>
            <a:ext cx="10515600" cy="4805363"/>
          </a:xfrm>
        </p:spPr>
        <p:txBody>
          <a:bodyPr>
            <a:noAutofit/>
          </a:bodyPr>
          <a:lstStyle/>
          <a:p>
            <a:r>
              <a:rPr lang="en-IN" sz="2400" dirty="0">
                <a:latin typeface="Times New Roman" panose="02020603050405020304" pitchFamily="18" charset="0"/>
                <a:cs typeface="Times New Roman" panose="02020603050405020304" pitchFamily="18" charset="0"/>
              </a:rPr>
              <a:t>To develop an </a:t>
            </a:r>
            <a:r>
              <a:rPr lang="en-IN" sz="2400" b="1" dirty="0">
                <a:latin typeface="Times New Roman" panose="02020603050405020304" pitchFamily="18" charset="0"/>
                <a:cs typeface="Times New Roman" panose="02020603050405020304" pitchFamily="18" charset="0"/>
              </a:rPr>
              <a:t>expert-agnostic Intelligent Tutoring System</a:t>
            </a:r>
            <a:r>
              <a:rPr lang="en-IN" sz="2400" dirty="0">
                <a:latin typeface="Times New Roman" panose="02020603050405020304" pitchFamily="18" charset="0"/>
                <a:cs typeface="Times New Roman" panose="02020603050405020304" pitchFamily="18" charset="0"/>
              </a:rPr>
              <a:t> using self-supervised learning.</a:t>
            </a:r>
          </a:p>
          <a:p>
            <a:r>
              <a:rPr lang="en-IN" sz="2400" dirty="0">
                <a:latin typeface="Times New Roman" panose="02020603050405020304" pitchFamily="18" charset="0"/>
                <a:cs typeface="Times New Roman" panose="02020603050405020304" pitchFamily="18" charset="0"/>
              </a:rPr>
              <a:t>To train multiple </a:t>
            </a:r>
            <a:r>
              <a:rPr lang="en-IN" sz="2400" b="1" dirty="0">
                <a:latin typeface="Times New Roman" panose="02020603050405020304" pitchFamily="18" charset="0"/>
                <a:cs typeface="Times New Roman" panose="02020603050405020304" pitchFamily="18" charset="0"/>
              </a:rPr>
              <a:t>deep learning models</a:t>
            </a:r>
            <a:r>
              <a:rPr lang="en-IN" sz="2400" dirty="0">
                <a:latin typeface="Times New Roman" panose="02020603050405020304" pitchFamily="18" charset="0"/>
                <a:cs typeface="Times New Roman" panose="02020603050405020304" pitchFamily="18" charset="0"/>
              </a:rPr>
              <a:t> (GRU, LSTM, BiLSTM, CNN, Transformer, GRU-CNN) on student interaction data.</a:t>
            </a:r>
          </a:p>
          <a:p>
            <a:r>
              <a:rPr lang="en-IN" sz="2400" dirty="0">
                <a:latin typeface="Times New Roman" panose="02020603050405020304" pitchFamily="18" charset="0"/>
                <a:cs typeface="Times New Roman" panose="02020603050405020304" pitchFamily="18" charset="0"/>
              </a:rPr>
              <a:t>To </a:t>
            </a:r>
            <a:r>
              <a:rPr lang="en-IN" sz="2400" dirty="0" err="1">
                <a:latin typeface="Times New Roman" panose="02020603050405020304" pitchFamily="18" charset="0"/>
                <a:cs typeface="Times New Roman" panose="02020603050405020304" pitchFamily="18" charset="0"/>
              </a:rPr>
              <a:t>analyze</a:t>
            </a:r>
            <a:r>
              <a:rPr lang="en-IN" sz="2400" dirty="0">
                <a:latin typeface="Times New Roman" panose="02020603050405020304" pitchFamily="18" charset="0"/>
                <a:cs typeface="Times New Roman" panose="02020603050405020304" pitchFamily="18" charset="0"/>
              </a:rPr>
              <a:t> </a:t>
            </a:r>
            <a:r>
              <a:rPr lang="en-IN" sz="2400" b="1" dirty="0">
                <a:latin typeface="Times New Roman" panose="02020603050405020304" pitchFamily="18" charset="0"/>
                <a:cs typeface="Times New Roman" panose="02020603050405020304" pitchFamily="18" charset="0"/>
              </a:rPr>
              <a:t>training and testing loss curves</a:t>
            </a:r>
            <a:r>
              <a:rPr lang="en-IN" sz="2400" dirty="0">
                <a:latin typeface="Times New Roman" panose="02020603050405020304" pitchFamily="18" charset="0"/>
                <a:cs typeface="Times New Roman" panose="02020603050405020304" pitchFamily="18" charset="0"/>
              </a:rPr>
              <a:t> to evaluate convergence and overfitting behavior.</a:t>
            </a:r>
          </a:p>
          <a:p>
            <a:r>
              <a:rPr lang="en-IN" sz="2400" dirty="0">
                <a:latin typeface="Times New Roman" panose="02020603050405020304" pitchFamily="18" charset="0"/>
                <a:cs typeface="Times New Roman" panose="02020603050405020304" pitchFamily="18" charset="0"/>
              </a:rPr>
              <a:t>To design a </a:t>
            </a:r>
            <a:r>
              <a:rPr lang="en-IN" sz="2400" b="1" dirty="0">
                <a:latin typeface="Times New Roman" panose="02020603050405020304" pitchFamily="18" charset="0"/>
                <a:cs typeface="Times New Roman" panose="02020603050405020304" pitchFamily="18" charset="0"/>
              </a:rPr>
              <a:t>scalable, adaptive, and domain-independent</a:t>
            </a:r>
            <a:r>
              <a:rPr lang="en-IN" sz="2400" dirty="0">
                <a:latin typeface="Times New Roman" panose="02020603050405020304" pitchFamily="18" charset="0"/>
                <a:cs typeface="Times New Roman" panose="02020603050405020304" pitchFamily="18" charset="0"/>
              </a:rPr>
              <a:t> ITS framework for personalized learning.</a:t>
            </a:r>
          </a:p>
          <a:p>
            <a:endParaRPr lang="en-US" sz="1800" dirty="0">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fld id="{33414CB8-921C-4FBC-99B9-BB8FFDFB0A28}" type="datetime1">
              <a:rPr lang="en-IN" smtClean="0">
                <a:latin typeface="Times New Roman" panose="02020603050405020304" pitchFamily="18" charset="0"/>
                <a:cs typeface="Times New Roman" panose="02020603050405020304" pitchFamily="18" charset="0"/>
              </a:rPr>
              <a:t>04-12-2025</a:t>
            </a:fld>
            <a:endParaRPr lang="en-US">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rPr>
              <a:t>Review No. 01        Batch No. CB5           Department of CSE</a:t>
            </a: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9</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1237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2801</TotalTime>
  <Words>4121</Words>
  <Application>Microsoft Office PowerPoint</Application>
  <PresentationFormat>Widescreen</PresentationFormat>
  <Paragraphs>374</Paragraphs>
  <Slides>30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Arial Black</vt:lpstr>
      <vt:lpstr>Calibri</vt:lpstr>
      <vt:lpstr>Calibri Light</vt:lpstr>
      <vt:lpstr>Times New Roman</vt:lpstr>
      <vt:lpstr>Wingdings</vt:lpstr>
      <vt:lpstr>Office Theme</vt:lpstr>
      <vt:lpstr>PowerPoint Presentation</vt:lpstr>
      <vt:lpstr>OUTLINE</vt:lpstr>
      <vt:lpstr>ABSTRACT</vt:lpstr>
      <vt:lpstr>PowerPoint Presentation</vt:lpstr>
      <vt:lpstr>PROBLEM STATEMENT</vt:lpstr>
      <vt:lpstr>PowerPoint Presentation</vt:lpstr>
      <vt:lpstr>PowerPoint Presentation</vt:lpstr>
      <vt:lpstr>RESEARCH GAPS</vt:lpstr>
      <vt:lpstr>OBJECTIVES</vt:lpstr>
      <vt:lpstr>METHODOLOGY</vt:lpstr>
      <vt:lpstr>PowerPoint Presentation</vt:lpstr>
      <vt:lpstr>PowerPoint Presentation</vt:lpstr>
      <vt:lpstr>BLOCK DIAGRAM OR FLOW DIAGRAM</vt:lpstr>
      <vt:lpstr>                         IMPLEMENTATION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&amp; ANALYSIS</vt:lpstr>
      <vt:lpstr>PowerPoint Presentation</vt:lpstr>
      <vt:lpstr>CONCLUSION</vt:lpstr>
      <vt:lpstr>                   FUTURE SCOPE</vt:lpstr>
      <vt:lpstr>REFERENCES</vt:lpstr>
      <vt:lpstr>PowerPoint Presentation</vt:lpstr>
      <vt:lpstr>PowerPoint Presentation</vt:lpstr>
      <vt:lpstr>ACKNOWLEDGEMENT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INSTRUCTIONS</dc:title>
  <dc:creator>admin</dc:creator>
  <cp:lastModifiedBy>tippanaboinaramesh7993@gmail.com</cp:lastModifiedBy>
  <cp:revision>56</cp:revision>
  <dcterms:created xsi:type="dcterms:W3CDTF">2023-12-22T11:34:02Z</dcterms:created>
  <dcterms:modified xsi:type="dcterms:W3CDTF">2025-12-04T16:51:24Z</dcterms:modified>
</cp:coreProperties>
</file>